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508" r:id="rId2"/>
    <p:sldId id="468" r:id="rId3"/>
    <p:sldId id="529" r:id="rId4"/>
    <p:sldId id="481" r:id="rId5"/>
    <p:sldId id="483" r:id="rId6"/>
    <p:sldId id="485" r:id="rId7"/>
    <p:sldId id="486" r:id="rId8"/>
    <p:sldId id="487" r:id="rId9"/>
    <p:sldId id="516" r:id="rId10"/>
    <p:sldId id="489" r:id="rId11"/>
    <p:sldId id="517" r:id="rId12"/>
    <p:sldId id="528" r:id="rId13"/>
    <p:sldId id="519" r:id="rId14"/>
    <p:sldId id="488" r:id="rId15"/>
    <p:sldId id="490" r:id="rId16"/>
    <p:sldId id="496" r:id="rId17"/>
    <p:sldId id="512" r:id="rId18"/>
    <p:sldId id="513" r:id="rId19"/>
    <p:sldId id="514" r:id="rId20"/>
    <p:sldId id="509" r:id="rId21"/>
    <p:sldId id="491" r:id="rId22"/>
    <p:sldId id="493" r:id="rId23"/>
    <p:sldId id="505" r:id="rId24"/>
    <p:sldId id="521" r:id="rId25"/>
    <p:sldId id="522" r:id="rId26"/>
    <p:sldId id="492" r:id="rId27"/>
    <p:sldId id="523" r:id="rId28"/>
    <p:sldId id="527" r:id="rId29"/>
    <p:sldId id="525" r:id="rId30"/>
    <p:sldId id="526" r:id="rId3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7E91"/>
    <a:srgbClr val="EABA42"/>
    <a:srgbClr val="F2F2F2"/>
    <a:srgbClr val="5B9BD5"/>
    <a:srgbClr val="4C496F"/>
    <a:srgbClr val="ED7D31"/>
    <a:srgbClr val="484569"/>
    <a:srgbClr val="654670"/>
    <a:srgbClr val="D87754"/>
    <a:srgbClr val="86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4" autoAdjust="0"/>
    <p:restoredTop sz="96404" autoAdjust="0"/>
  </p:normalViewPr>
  <p:slideViewPr>
    <p:cSldViewPr snapToGrid="0">
      <p:cViewPr varScale="1">
        <p:scale>
          <a:sx n="115" d="100"/>
          <a:sy n="115" d="100"/>
        </p:scale>
        <p:origin x="540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81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r>
              <a:rPr lang="en-US" dirty="0"/>
              <a:t>Independent Fiscal Office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1" y="2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B95ECFB1-924C-44ED-99CC-A217F58CB8B3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1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C606C6E1-930D-4E94-9A5A-0F96B7BA4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34488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r>
              <a:rPr lang="en-US" dirty="0"/>
              <a:t>Independent Fiscal Office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2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64305A5B-67E3-459C-B530-5E8437E95E69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0639B70B-8A9F-434C-8F66-1A97C185DB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22815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4305A5B-67E3-459C-B530-5E8437E95E69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39B70B-8A9F-434C-8F66-1A97C185DB40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232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305A5B-67E3-459C-B530-5E8437E95E6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2/27/2020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39B70B-8A9F-434C-8F66-1A97C185DB4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1512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4305A5B-67E3-459C-B530-5E8437E95E69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39B70B-8A9F-434C-8F66-1A97C185DB40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374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4305A5B-67E3-459C-B530-5E8437E95E69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39B70B-8A9F-434C-8F66-1A97C185DB40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927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12109"/>
            <a:ext cx="10515600" cy="1708240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460227"/>
            <a:ext cx="10515600" cy="2524454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D7E91"/>
                </a:solidFill>
              </a:defRPr>
            </a:lvl1pPr>
          </a:lstStyle>
          <a:p>
            <a:r>
              <a:rPr lang="en-US" dirty="0"/>
              <a:t>January 23,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15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25" y="1362075"/>
            <a:ext cx="10972800" cy="4814888"/>
          </a:xfrm>
        </p:spPr>
        <p:txBody>
          <a:bodyPr/>
          <a:lstStyle>
            <a:lvl1pPr marL="0" indent="0">
              <a:spcAft>
                <a:spcPts val="400"/>
              </a:spcAft>
              <a:buFont typeface="Webdings" panose="05030102010509060703" pitchFamily="18" charset="2"/>
              <a:buNone/>
              <a:defRPr b="1" baseline="0"/>
            </a:lvl1pPr>
            <a:lvl2pPr marL="914400" indent="-228600">
              <a:buClr>
                <a:srgbClr val="1D7E91"/>
              </a:buClr>
              <a:buFont typeface="Wingdings" panose="05000000000000000000" pitchFamily="2" charset="2"/>
              <a:buChar char="§"/>
              <a:defRPr sz="2600"/>
            </a:lvl2pPr>
            <a:lvl3pPr marL="1714500" indent="-34290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  <a:defRPr baseline="0"/>
            </a:lvl3pPr>
            <a:lvl4pPr marL="1828800" indent="-228600">
              <a:buClr>
                <a:schemeClr val="bg2">
                  <a:lumMod val="50000"/>
                </a:schemeClr>
              </a:buClr>
              <a:tabLst>
                <a:tab pos="1828800" algn="l"/>
              </a:tabLst>
              <a:defRPr/>
            </a:lvl4pPr>
            <a:lvl5pPr marL="2057400" indent="-228600"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r>
              <a:rPr lang="en-US" dirty="0"/>
              <a:t>Second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r>
              <a:rPr lang="en-US" dirty="0"/>
              <a:t>Third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4992" y="6356350"/>
            <a:ext cx="2743200" cy="365125"/>
          </a:xfrm>
        </p:spPr>
        <p:txBody>
          <a:bodyPr/>
          <a:lstStyle>
            <a:lvl1pPr>
              <a:defRPr>
                <a:solidFill>
                  <a:srgbClr val="5B9BD5"/>
                </a:solidFill>
              </a:defRPr>
            </a:lvl1pPr>
          </a:lstStyle>
          <a:p>
            <a:r>
              <a:rPr lang="en-US" dirty="0"/>
              <a:t>January 22,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98467" y="6356350"/>
            <a:ext cx="2743200" cy="365125"/>
          </a:xfrm>
        </p:spPr>
        <p:txBody>
          <a:bodyPr/>
          <a:lstStyle>
            <a:lvl1pPr>
              <a:defRPr>
                <a:solidFill>
                  <a:srgbClr val="5B9BD5"/>
                </a:solidFill>
              </a:defRPr>
            </a:lvl1pPr>
          </a:lstStyle>
          <a:p>
            <a:fld id="{DF5B03CD-1C10-4B95-9C10-42EFE8C75F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077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50302"/>
            <a:ext cx="5181600" cy="4926662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50302"/>
            <a:ext cx="5181600" cy="4926661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January 22,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23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48267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5260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0550" y="1362075"/>
            <a:ext cx="10991850" cy="4814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r>
              <a:rPr lang="en-US" dirty="0"/>
              <a:t>Second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r>
              <a:rPr lang="en-US" dirty="0"/>
              <a:t>Third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9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5B9BD5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January 22,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4766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5B9BD5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fld id="{DF5B03CD-1C10-4B95-9C10-42EFE8C75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4749"/>
            <a:ext cx="12192000" cy="954088"/>
          </a:xfrm>
          <a:prstGeom prst="rect">
            <a:avLst/>
          </a:prstGeom>
          <a:solidFill>
            <a:srgbClr val="1D7E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8A7DD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-99212"/>
            <a:ext cx="10515600" cy="11430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972989"/>
            <a:ext cx="12192000" cy="0"/>
          </a:xfrm>
          <a:prstGeom prst="line">
            <a:avLst/>
          </a:prstGeom>
          <a:ln w="50800">
            <a:solidFill>
              <a:srgbClr val="EABA4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032" y="6335751"/>
            <a:ext cx="702400" cy="38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2" r:id="rId3"/>
    <p:sldLayoutId id="2147483649" r:id="rId4"/>
  </p:sldLayoutIdLst>
  <p:hf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bg1"/>
          </a:solidFill>
          <a:latin typeface="Bookman Old Style" panose="02050604050505020204" pitchFamily="18" charset="0"/>
          <a:ea typeface="+mj-ea"/>
          <a:cs typeface="Adobe Devanagari" panose="02040503050201020203" pitchFamily="18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2400"/>
        </a:spcBef>
        <a:spcAft>
          <a:spcPts val="600"/>
        </a:spcAft>
        <a:buFont typeface="Webdings" panose="05030102010509060703" pitchFamily="18" charset="2"/>
        <a:buNone/>
        <a:defRPr sz="3000" b="1" kern="1200" baseline="0">
          <a:solidFill>
            <a:schemeClr val="tx1"/>
          </a:solidFill>
          <a:latin typeface="Century Schoolbook" panose="02040604050505020304" pitchFamily="18" charset="0"/>
          <a:ea typeface="+mn-ea"/>
          <a:cs typeface="Adobe Devanagari" panose="02040503050201020203" pitchFamily="18" charset="0"/>
        </a:defRPr>
      </a:lvl1pPr>
      <a:lvl2pPr marL="914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Wingdings" panose="05000000000000000000" pitchFamily="2" charset="2"/>
        <a:buChar char="§"/>
        <a:defRPr sz="2600" kern="1200" baseline="0">
          <a:solidFill>
            <a:schemeClr val="tx1"/>
          </a:solidFill>
          <a:latin typeface="Century Schoolbook" panose="02040604050505020304" pitchFamily="18" charset="0"/>
          <a:ea typeface="+mn-ea"/>
          <a:cs typeface="Adobe Devanagari" panose="02040503050201020203" pitchFamily="18" charset="0"/>
        </a:defRPr>
      </a:lvl2pPr>
      <a:lvl3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>
            <a:lumMod val="50000"/>
          </a:schemeClr>
        </a:buClr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Century Schoolbook" panose="02040604050505020304" pitchFamily="18" charset="0"/>
          <a:ea typeface="+mn-ea"/>
          <a:cs typeface="Adobe Devanagari" panose="02040503050201020203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Century Schoolbook" panose="02040604050505020304" pitchFamily="18" charset="0"/>
          <a:ea typeface="+mn-ea"/>
          <a:cs typeface="Adobe Devanagari" panose="02040503050201020203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▫"/>
        <a:defRPr sz="2000" kern="1200">
          <a:solidFill>
            <a:schemeClr val="tx1"/>
          </a:solidFill>
          <a:latin typeface="Century Schoolbook" panose="02040604050505020304" pitchFamily="18" charset="0"/>
          <a:ea typeface="+mn-ea"/>
          <a:cs typeface="Adobe Devanagari" panose="02040503050201020203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7092"/>
            <a:ext cx="12192000" cy="6875092"/>
          </a:xfrm>
          <a:prstGeom prst="rect">
            <a:avLst/>
          </a:prstGeom>
          <a:solidFill>
            <a:srgbClr val="1D7E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68A7DD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4" t="18394" r="41890" b="50"/>
          <a:stretch/>
        </p:blipFill>
        <p:spPr>
          <a:xfrm>
            <a:off x="-76522" y="-17092"/>
            <a:ext cx="2855233" cy="68750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 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356" y="5986230"/>
            <a:ext cx="2956566" cy="301753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737105" y="-17093"/>
            <a:ext cx="101867" cy="6875093"/>
          </a:xfrm>
          <a:prstGeom prst="rect">
            <a:avLst/>
          </a:prstGeom>
          <a:solidFill>
            <a:srgbClr val="EABA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2990211" y="1898730"/>
            <a:ext cx="8610855" cy="27283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Bookman Old Style" panose="02050604050505020204" pitchFamily="18" charset="0"/>
                <a:ea typeface="+mj-ea"/>
                <a:cs typeface="Adobe Devanagari" panose="02040503050201020203" pitchFamily="18" charset="0"/>
              </a:defRPr>
            </a:lvl1pPr>
          </a:lstStyle>
          <a:p>
            <a:r>
              <a:rPr lang="en-US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Tax Credit </a:t>
            </a:r>
            <a:r>
              <a:rPr lang="en-US" sz="4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Reviews</a:t>
            </a:r>
          </a:p>
          <a:p>
            <a:r>
              <a:rPr lang="en-US" sz="2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Organ and Bone Marrow Donation</a:t>
            </a:r>
          </a:p>
          <a:p>
            <a:r>
              <a:rPr lang="en-US" sz="2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Mobile Telecom Broadband</a:t>
            </a:r>
          </a:p>
          <a:p>
            <a:r>
              <a:rPr lang="en-US" sz="2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Research and Development</a:t>
            </a:r>
          </a:p>
          <a:p>
            <a:r>
              <a:rPr lang="en-US" sz="2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Keystone Innovation Zones</a:t>
            </a:r>
          </a:p>
          <a:p>
            <a:endParaRPr lang="en-US" sz="1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4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DCED </a:t>
            </a:r>
            <a:r>
              <a:rPr lang="en-US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PBB Highlights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64097" y="672242"/>
            <a:ext cx="79572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spc="140" dirty="0">
                <a:solidFill>
                  <a:srgbClr val="EABA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Presentation to the </a:t>
            </a:r>
          </a:p>
          <a:p>
            <a:pPr algn="ctr"/>
            <a:r>
              <a:rPr lang="en-US" sz="2800" b="1" i="1" spc="140" dirty="0">
                <a:solidFill>
                  <a:srgbClr val="EABA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Performance-Based Budget Board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52599" y="5116202"/>
            <a:ext cx="3287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January 23, 2020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232485" y="4959269"/>
            <a:ext cx="2126305" cy="80719"/>
          </a:xfrm>
          <a:prstGeom prst="rect">
            <a:avLst/>
          </a:prstGeom>
          <a:solidFill>
            <a:srgbClr val="EABA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" t="21678" r="1231" b="17195"/>
          <a:stretch/>
        </p:blipFill>
        <p:spPr>
          <a:xfrm rot="5400000">
            <a:off x="-2095501" y="2000249"/>
            <a:ext cx="6877050" cy="283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980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92" y="-107838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R&amp;D Tax Credit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5"/>
            <a:ext cx="11135169" cy="4814888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Make credit refundable for 95 cents per dollar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~25% credits sold for 93-94 cents per dollar | possible 5% transaction fee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Potential leakage: ~$1.6 million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Simplifies administration | helps small firms | reduces cost to state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Address credit oversubscription | anticipate it will continue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Tiered rate structure | per firm cap | eliminate contract labor payments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Tighten up QRE computation | allows better targeting</a:t>
            </a:r>
          </a:p>
          <a:p>
            <a:pPr marL="0" lvl="1" indent="0">
              <a:lnSpc>
                <a:spcPct val="100000"/>
              </a:lnSpc>
              <a:spcBef>
                <a:spcPts val="2400"/>
              </a:spcBef>
              <a:spcAft>
                <a:spcPts val="400"/>
              </a:spcAft>
              <a:buNone/>
            </a:pP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Enact reforms to deter fraud and abuse (see Appendix)</a:t>
            </a:r>
          </a:p>
          <a:p>
            <a:pPr marL="0" lvl="1" indent="0">
              <a:lnSpc>
                <a:spcPct val="100000"/>
              </a:lnSpc>
              <a:spcBef>
                <a:spcPts val="2400"/>
              </a:spcBef>
              <a:spcAft>
                <a:spcPts val="400"/>
              </a:spcAft>
              <a:buNone/>
            </a:pPr>
            <a:endParaRPr lang="en-US" sz="3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9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248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92" y="-107838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Keystone Innovation Zone Tax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5"/>
            <a:ext cx="11135169" cy="481488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Up to $100,000 credit for qualified activities within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zone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indent="-452438">
              <a:lnSpc>
                <a:spcPct val="11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Must be located in a KIZ (28 zones)</a:t>
            </a:r>
          </a:p>
          <a:p>
            <a:pPr lvl="1" indent="-452438">
              <a:lnSpc>
                <a:spcPct val="11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Credit = 50% increase in gross revenues from prior year</a:t>
            </a:r>
          </a:p>
          <a:p>
            <a:pPr lvl="1" indent="-452438">
              <a:lnSpc>
                <a:spcPct val="11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KIZ firms partner with higher education and local businesses</a:t>
            </a:r>
          </a:p>
          <a:p>
            <a:pPr lvl="1" indent="-452438">
              <a:lnSpc>
                <a:spcPct val="11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Credit is oversubscribed | 84% proration factor | 80-90% are sold</a:t>
            </a:r>
          </a:p>
          <a:p>
            <a:pPr marL="0" lvl="1" indent="0">
              <a:lnSpc>
                <a:spcPct val="110000"/>
              </a:lnSpc>
              <a:spcBef>
                <a:spcPts val="2400"/>
              </a:spcBef>
              <a:spcAft>
                <a:spcPts val="400"/>
              </a:spcAft>
              <a:buNone/>
            </a:pP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Numerous positive indirect effects and benefits</a:t>
            </a:r>
          </a:p>
          <a:p>
            <a:pPr lvl="1" indent="-452438">
              <a:lnSpc>
                <a:spcPct val="110000"/>
              </a:lnSpc>
              <a:spcAft>
                <a:spcPts val="400"/>
              </a:spcAft>
            </a:pPr>
            <a:r>
              <a:rPr lang="en-US" u="sng" dirty="0">
                <a:latin typeface="Segoe UI" panose="020B0502040204020203" pitchFamily="34" charset="0"/>
                <a:cs typeface="Segoe UI" panose="020B0502040204020203" pitchFamily="34" charset="0"/>
              </a:rPr>
              <a:t>Clustering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: synergies due to idea sharing, innovation</a:t>
            </a:r>
          </a:p>
          <a:p>
            <a:pPr lvl="1" indent="-452438">
              <a:lnSpc>
                <a:spcPct val="110000"/>
              </a:lnSpc>
              <a:spcAft>
                <a:spcPts val="400"/>
              </a:spcAft>
            </a:pPr>
            <a:r>
              <a:rPr lang="en-US" u="sng" dirty="0">
                <a:latin typeface="Segoe UI" panose="020B0502040204020203" pitchFamily="34" charset="0"/>
                <a:cs typeface="Segoe UI" panose="020B0502040204020203" pitchFamily="34" charset="0"/>
              </a:rPr>
              <a:t>Agglomeration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: cost reductions due to physical location</a:t>
            </a:r>
          </a:p>
          <a:p>
            <a:pPr lvl="1" indent="-452438">
              <a:lnSpc>
                <a:spcPct val="110000"/>
              </a:lnSpc>
              <a:spcAft>
                <a:spcPts val="400"/>
              </a:spcAft>
            </a:pPr>
            <a:r>
              <a:rPr lang="en-US" u="sng" dirty="0">
                <a:latin typeface="Segoe UI" panose="020B0502040204020203" pitchFamily="34" charset="0"/>
                <a:cs typeface="Segoe UI" panose="020B0502040204020203" pitchFamily="34" charset="0"/>
              </a:rPr>
              <a:t>Entrepreneurial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: provide seed capital and mentoring to start-ups</a:t>
            </a:r>
          </a:p>
          <a:p>
            <a:pPr lvl="1" indent="-452438">
              <a:lnSpc>
                <a:spcPct val="110000"/>
              </a:lnSpc>
              <a:spcAft>
                <a:spcPts val="400"/>
              </a:spcAft>
            </a:pPr>
            <a:r>
              <a:rPr lang="en-US" u="sng" dirty="0">
                <a:latin typeface="Segoe UI" panose="020B0502040204020203" pitchFamily="34" charset="0"/>
                <a:cs typeface="Segoe UI" panose="020B0502040204020203" pitchFamily="34" charset="0"/>
              </a:rPr>
              <a:t>Incubation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: provide on-going support up to 7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years</a:t>
            </a:r>
          </a:p>
          <a:p>
            <a:pPr lvl="1" indent="-452438">
              <a:lnSpc>
                <a:spcPct val="110000"/>
              </a:lnSpc>
              <a:spcAft>
                <a:spcPts val="400"/>
              </a:spcAft>
            </a:pPr>
            <a:r>
              <a:rPr lang="en-US" u="sng" dirty="0" smtClean="0">
                <a:latin typeface="Segoe UI" panose="020B0502040204020203" pitchFamily="34" charset="0"/>
                <a:cs typeface="Segoe UI" panose="020B0502040204020203" pitchFamily="34" charset="0"/>
              </a:rPr>
              <a:t>Demographic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: reduce “brain drain”?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6858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10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29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92" y="-107838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KIZ Tax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5"/>
            <a:ext cx="11135169" cy="48148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Great potential | critical need for more and better data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No data are verified | all self-reported by firm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Firms not tracked after program exit | are they viable?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Firms do not report wages paid | other state incentives received</a:t>
            </a:r>
          </a:p>
          <a:p>
            <a:pPr marL="0" lvl="1" indent="0">
              <a:lnSpc>
                <a:spcPct val="100000"/>
              </a:lnSpc>
              <a:spcBef>
                <a:spcPts val="2400"/>
              </a:spcBef>
              <a:spcAft>
                <a:spcPts val="400"/>
              </a:spcAft>
              <a:buNone/>
            </a:pP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Economic </a:t>
            </a:r>
            <a:r>
              <a:rPr lang="en-US" sz="3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effects</a:t>
            </a:r>
            <a:endParaRPr lang="en-US" sz="3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Gross ROI: 32 cents per dollar | Net ROI: 27 cents per dollar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540 FTE on an annual basis | salaries range from $75k to $95k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Analysis assumes a permanent gain of 500 jobs in targeted sectors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However, long-term viability of KIZ firms unknown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11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340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92" y="-107838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KIZ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5"/>
            <a:ext cx="11135169" cy="481488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Consider remuneration for KIZ coordinators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No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direct state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compensation currently | many have full-time jobs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Increases accountability | possibly expand role as a facilitator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Allow coordinator 5% fee (currently paid to facilitator)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80-90% credits sold |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92 cents per dollar | leakage ~$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1.5 to $1.8 million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Refund for 95 cents per dollar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Require more data collection and verification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Track outcomes upon exit | report wages paid or total payroll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Declare other state incentives received (RDTC, BFTP grants)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Change semi-annual reporting to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annual to reduce burdens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Enact reforms to deter fraud and abuse (see Appendix)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12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717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8100" y="1704512"/>
            <a:ext cx="10515600" cy="229374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400" b="1" dirty="0">
                <a:latin typeface="Segoe UI" panose="020B0502040204020203" pitchFamily="34" charset="0"/>
                <a:cs typeface="Segoe UI" panose="020B0502040204020203" pitchFamily="34" charset="0"/>
              </a:rPr>
              <a:t>Department of Community and Economic Development (DCED)</a:t>
            </a:r>
            <a:r>
              <a:rPr lang="en-US" sz="27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600" b="1" dirty="0"/>
              <a:t/>
            </a:r>
            <a:br>
              <a:rPr lang="en-US" sz="3600" b="1" dirty="0"/>
            </a:b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13</a:t>
            </a:fld>
            <a:endParaRPr lang="en-US" dirty="0">
              <a:solidFill>
                <a:srgbClr val="1D7E9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904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DCED Actual Spend and FTEs (2018-19)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14</a:t>
            </a:fld>
            <a:endParaRPr lang="en-US" dirty="0">
              <a:solidFill>
                <a:srgbClr val="1D7E9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756347"/>
              </p:ext>
            </p:extLst>
          </p:nvPr>
        </p:nvGraphicFramePr>
        <p:xfrm>
          <a:off x="557917" y="1187795"/>
          <a:ext cx="11076167" cy="5042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577">
                  <a:extLst>
                    <a:ext uri="{9D8B030D-6E8A-4147-A177-3AD203B41FA5}">
                      <a16:colId xmlns:a16="http://schemas.microsoft.com/office/drawing/2014/main" val="559692841"/>
                    </a:ext>
                  </a:extLst>
                </a:gridCol>
                <a:gridCol w="4946186">
                  <a:extLst>
                    <a:ext uri="{9D8B030D-6E8A-4147-A177-3AD203B41FA5}">
                      <a16:colId xmlns:a16="http://schemas.microsoft.com/office/drawing/2014/main" val="2864457296"/>
                    </a:ext>
                  </a:extLst>
                </a:gridCol>
                <a:gridCol w="1290320">
                  <a:extLst>
                    <a:ext uri="{9D8B030D-6E8A-4147-A177-3AD203B41FA5}">
                      <a16:colId xmlns:a16="http://schemas.microsoft.com/office/drawing/2014/main" val="2074439046"/>
                    </a:ext>
                  </a:extLst>
                </a:gridCol>
                <a:gridCol w="1290320">
                  <a:extLst>
                    <a:ext uri="{9D8B030D-6E8A-4147-A177-3AD203B41FA5}">
                      <a16:colId xmlns:a16="http://schemas.microsoft.com/office/drawing/2014/main" val="14333974"/>
                    </a:ext>
                  </a:extLst>
                </a:gridCol>
                <a:gridCol w="574040">
                  <a:extLst>
                    <a:ext uri="{9D8B030D-6E8A-4147-A177-3AD203B41FA5}">
                      <a16:colId xmlns:a16="http://schemas.microsoft.com/office/drawing/2014/main" val="3644359425"/>
                    </a:ext>
                  </a:extLst>
                </a:gridCol>
                <a:gridCol w="1382480">
                  <a:extLst>
                    <a:ext uri="{9D8B030D-6E8A-4147-A177-3AD203B41FA5}">
                      <a16:colId xmlns:a16="http://schemas.microsoft.com/office/drawing/2014/main" val="3211157846"/>
                    </a:ext>
                  </a:extLst>
                </a:gridCol>
                <a:gridCol w="1382480">
                  <a:extLst>
                    <a:ext uri="{9D8B030D-6E8A-4147-A177-3AD203B41FA5}">
                      <a16:colId xmlns:a16="http://schemas.microsoft.com/office/drawing/2014/main" val="2489425317"/>
                    </a:ext>
                  </a:extLst>
                </a:gridCol>
                <a:gridCol w="88764">
                  <a:extLst>
                    <a:ext uri="{9D8B030D-6E8A-4147-A177-3AD203B41FA5}">
                      <a16:colId xmlns:a16="http://schemas.microsoft.com/office/drawing/2014/main" val="3531812712"/>
                    </a:ext>
                  </a:extLst>
                </a:gridCol>
              </a:tblGrid>
              <a:tr h="38444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FTEs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Expenditures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621817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Activities</a:t>
                      </a:r>
                    </a:p>
                  </a:txBody>
                  <a:tcPr marL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Number</a:t>
                      </a:r>
                    </a:p>
                  </a:txBody>
                  <a:tcPr marR="18288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Share</a:t>
                      </a:r>
                    </a:p>
                  </a:txBody>
                  <a:tcPr marR="18288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Amount</a:t>
                      </a:r>
                    </a:p>
                  </a:txBody>
                  <a:tcPr marR="18288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Share</a:t>
                      </a:r>
                    </a:p>
                  </a:txBody>
                  <a:tcPr marR="18288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284776"/>
                  </a:ext>
                </a:extLst>
              </a:tr>
              <a:tr h="2814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Business Attraction and Financing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65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22.5%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$35.9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8.3%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677478"/>
                  </a:ext>
                </a:extLst>
              </a:tr>
              <a:tr h="2814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Administration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61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21.0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12.8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3.0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116194"/>
                  </a:ext>
                </a:extLst>
              </a:tr>
              <a:tr h="2814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Community and Citizen Development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54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18.6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175.0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40.6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050925"/>
                  </a:ext>
                </a:extLst>
              </a:tr>
              <a:tr h="2814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Local Government Operational Support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33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11.3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12.5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2.9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854556"/>
                  </a:ext>
                </a:extLst>
              </a:tr>
              <a:tr h="2814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Office of Open Records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19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6.5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2.9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0.7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593193"/>
                  </a:ext>
                </a:extLst>
              </a:tr>
              <a:tr h="2814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Tax Credit Administration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14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4.9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1.3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0.3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739848"/>
                  </a:ext>
                </a:extLst>
              </a:tr>
              <a:tr h="2814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International Trade and Investment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14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4.7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6.9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1.6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47202"/>
                  </a:ext>
                </a:extLst>
              </a:tr>
              <a:tr h="2814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Innovation Economy and Investments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3.0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26.8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6.2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053564"/>
                  </a:ext>
                </a:extLst>
              </a:tr>
              <a:tr h="2814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Local Infrastructure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2.9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97.3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22.6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871182"/>
                  </a:ext>
                </a:extLst>
              </a:tr>
              <a:tr h="2814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Small Business Advocate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2.8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1.8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0.4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763799"/>
                  </a:ext>
                </a:extLst>
              </a:tr>
              <a:tr h="2814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Tourism Attraction and Development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1.3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3.5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121113"/>
                  </a:ext>
                </a:extLst>
              </a:tr>
              <a:tr h="2814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Business and Workforce Assistance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0.3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22.0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5.1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283029"/>
                  </a:ext>
                </a:extLst>
              </a:tr>
              <a:tr h="2814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Site Development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0.2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21.1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4.9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661816"/>
                  </a:ext>
                </a:extLst>
              </a:tr>
              <a:tr h="2663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289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100.0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431.1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100.0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756079"/>
                  </a:ext>
                </a:extLst>
              </a:tr>
              <a:tr h="34916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Note: Includes all expenditures in $ millions. 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9525" marR="17145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F2F2F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9525" marR="857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9525" marR="857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9525" marR="17145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F2F2F2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9525" marR="17145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586213"/>
                  </a:ext>
                </a:extLst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596" y="6356350"/>
            <a:ext cx="2743200" cy="365125"/>
          </a:xfrm>
        </p:spPr>
        <p:txBody>
          <a:bodyPr/>
          <a:lstStyle/>
          <a:p>
            <a:r>
              <a:rPr lang="en-US" dirty="0">
                <a:solidFill>
                  <a:srgbClr val="1D7E9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January 23, 2020</a:t>
            </a:r>
          </a:p>
        </p:txBody>
      </p:sp>
    </p:spTree>
    <p:extLst>
      <p:ext uri="{BB962C8B-B14F-4D97-AF65-F5344CB8AC3E}">
        <p14:creationId xmlns:p14="http://schemas.microsoft.com/office/powerpoint/2010/main" val="1441860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662" y="-99212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General Fund Appropriations (2019-20)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15</a:t>
            </a:fld>
            <a:endParaRPr lang="en-US" dirty="0">
              <a:solidFill>
                <a:srgbClr val="1D7E9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652923"/>
              </p:ext>
            </p:extLst>
          </p:nvPr>
        </p:nvGraphicFramePr>
        <p:xfrm>
          <a:off x="265262" y="1228572"/>
          <a:ext cx="11661477" cy="504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93">
                  <a:extLst>
                    <a:ext uri="{9D8B030D-6E8A-4147-A177-3AD203B41FA5}">
                      <a16:colId xmlns:a16="http://schemas.microsoft.com/office/drawing/2014/main" val="559692841"/>
                    </a:ext>
                  </a:extLst>
                </a:gridCol>
                <a:gridCol w="2608232">
                  <a:extLst>
                    <a:ext uri="{9D8B030D-6E8A-4147-A177-3AD203B41FA5}">
                      <a16:colId xmlns:a16="http://schemas.microsoft.com/office/drawing/2014/main" val="2864457296"/>
                    </a:ext>
                  </a:extLst>
                </a:gridCol>
                <a:gridCol w="977153">
                  <a:extLst>
                    <a:ext uri="{9D8B030D-6E8A-4147-A177-3AD203B41FA5}">
                      <a16:colId xmlns:a16="http://schemas.microsoft.com/office/drawing/2014/main" val="2074439046"/>
                    </a:ext>
                  </a:extLst>
                </a:gridCol>
                <a:gridCol w="1344706">
                  <a:extLst>
                    <a:ext uri="{9D8B030D-6E8A-4147-A177-3AD203B41FA5}">
                      <a16:colId xmlns:a16="http://schemas.microsoft.com/office/drawing/2014/main" val="14333974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3644359425"/>
                    </a:ext>
                  </a:extLst>
                </a:gridCol>
                <a:gridCol w="1190513">
                  <a:extLst>
                    <a:ext uri="{9D8B030D-6E8A-4147-A177-3AD203B41FA5}">
                      <a16:colId xmlns:a16="http://schemas.microsoft.com/office/drawing/2014/main" val="3211157846"/>
                    </a:ext>
                  </a:extLst>
                </a:gridCol>
                <a:gridCol w="1190513">
                  <a:extLst>
                    <a:ext uri="{9D8B030D-6E8A-4147-A177-3AD203B41FA5}">
                      <a16:colId xmlns:a16="http://schemas.microsoft.com/office/drawing/2014/main" val="2489425317"/>
                    </a:ext>
                  </a:extLst>
                </a:gridCol>
                <a:gridCol w="1190513">
                  <a:extLst>
                    <a:ext uri="{9D8B030D-6E8A-4147-A177-3AD203B41FA5}">
                      <a16:colId xmlns:a16="http://schemas.microsoft.com/office/drawing/2014/main" val="164156817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3214176475"/>
                    </a:ext>
                  </a:extLst>
                </a:gridCol>
                <a:gridCol w="932342">
                  <a:extLst>
                    <a:ext uri="{9D8B030D-6E8A-4147-A177-3AD203B41FA5}">
                      <a16:colId xmlns:a16="http://schemas.microsoft.com/office/drawing/2014/main" val="707012618"/>
                    </a:ext>
                  </a:extLst>
                </a:gridCol>
                <a:gridCol w="87804">
                  <a:extLst>
                    <a:ext uri="{9D8B030D-6E8A-4147-A177-3AD203B41FA5}">
                      <a16:colId xmlns:a16="http://schemas.microsoft.com/office/drawing/2014/main" val="3531812712"/>
                    </a:ext>
                  </a:extLst>
                </a:gridCol>
              </a:tblGrid>
              <a:tr h="82059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Activities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PA </a:t>
                      </a:r>
                      <a:b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First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Keystone Communities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GGO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Marketing to Attract Tourists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Local Mun. Emerg. Relief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Manu-facturing PA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Other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284776"/>
                  </a:ext>
                </a:extLst>
              </a:tr>
              <a:tr h="3177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Comm. &amp; Citizen Develop.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$21.1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$0.7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$14.2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$1.7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$37.7 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677478"/>
                  </a:ext>
                </a:extLst>
              </a:tr>
              <a:tr h="3177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Bus. Attract. &amp; Financing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25.0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3.5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30.6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653506"/>
                  </a:ext>
                </a:extLst>
              </a:tr>
              <a:tr h="3177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Bus. &amp; Workforce Assist.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0.1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29.1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974377"/>
                  </a:ext>
                </a:extLst>
              </a:tr>
              <a:tr h="3177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Tourism Attract. &amp; Develop.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0.1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17.2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0.8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18.1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72407"/>
                  </a:ext>
                </a:extLst>
              </a:tr>
              <a:tr h="3177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Administration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13.4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13.4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56990"/>
                  </a:ext>
                </a:extLst>
              </a:tr>
              <a:tr h="3177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Site Development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645121"/>
                  </a:ext>
                </a:extLst>
              </a:tr>
              <a:tr h="3177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Local Govt. Op. Support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7.2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7.2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716591"/>
                  </a:ext>
                </a:extLst>
              </a:tr>
              <a:tr h="3177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International Trade &amp; Invest.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0.1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5.9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5.9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854556"/>
                  </a:ext>
                </a:extLst>
              </a:tr>
              <a:tr h="3177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Innovation Econ. &amp; Invest.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0.8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3.4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4.1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593193"/>
                  </a:ext>
                </a:extLst>
              </a:tr>
              <a:tr h="3177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Office of Open Records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3.4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3.4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283029"/>
                  </a:ext>
                </a:extLst>
              </a:tr>
              <a:tr h="3177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Tax Credit Administration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0.9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0.1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0.1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1.2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661816"/>
                  </a:ext>
                </a:extLst>
              </a:tr>
              <a:tr h="3177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32.0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21.1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19.5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17.3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14.2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44.4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160.5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28462"/>
                  </a:ext>
                </a:extLst>
              </a:tr>
              <a:tr h="41373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Note: Amounts in $ millions. The following activities do not receive any General Fund appropriations in FY 19-20: Local Infrastructure and Small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Business Advocate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501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055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662" y="-99212"/>
            <a:ext cx="10761784" cy="1143014"/>
          </a:xfrm>
        </p:spPr>
        <p:txBody>
          <a:bodyPr>
            <a:noAutofit/>
          </a:bodyPr>
          <a:lstStyle/>
          <a:p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DCED Metric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5"/>
            <a:ext cx="11135169" cy="4814888"/>
          </a:xfrm>
        </p:spPr>
        <p:txBody>
          <a:bodyPr>
            <a:normAutofit/>
          </a:bodyPr>
          <a:lstStyle/>
          <a:p>
            <a:pPr marL="0" lvl="1" indent="0">
              <a:lnSpc>
                <a:spcPct val="100000"/>
              </a:lnSpc>
              <a:buNone/>
            </a:pPr>
            <a:r>
              <a:rPr lang="en-US" sz="3000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FY 19-20, $</a:t>
            </a:r>
            <a:r>
              <a:rPr lang="en-US" sz="3000" b="1" dirty="0" smtClean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231m </a:t>
            </a:r>
            <a:r>
              <a:rPr lang="en-US" sz="3000" b="1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funding for key development programs</a:t>
            </a:r>
          </a:p>
          <a:p>
            <a:pPr marL="914400" lvl="2" indent="-457200">
              <a:lnSpc>
                <a:spcPct val="100000"/>
              </a:lnSpc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PA First ($25m) | Small Bus. First ($15m) | Machinery-Equip Loans ($12m)</a:t>
            </a:r>
          </a:p>
          <a:p>
            <a:pPr marL="914400" lvl="2" indent="-457200">
              <a:lnSpc>
                <a:spcPct val="100000"/>
              </a:lnSpc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Job Training:  WEDNet, IRC, PREP ($21m)</a:t>
            </a:r>
          </a:p>
          <a:p>
            <a:pPr marL="914400" lvl="2" indent="-457200">
              <a:lnSpc>
                <a:spcPct val="100000"/>
              </a:lnSpc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Ben Franklin Technology ($14.5m) | Life Sciences ($3m)</a:t>
            </a:r>
          </a:p>
          <a:p>
            <a:pPr marL="914400" lvl="2" indent="-457200">
              <a:lnSpc>
                <a:spcPct val="100000"/>
              </a:lnSpc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KIZ Tax Credit ($15m) | R&amp;D Tax Credit ($55m) | Film Production </a:t>
            </a:r>
            <a:r>
              <a:rPr lang="en-US" sz="2400" dirty="0" smtClean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($70m</a:t>
            </a:r>
            <a:r>
              <a:rPr lang="en-US" sz="2400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)</a:t>
            </a:r>
          </a:p>
          <a:p>
            <a:pPr indent="-457200">
              <a:lnSpc>
                <a:spcPct val="100000"/>
              </a:lnSpc>
            </a:pP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Clear need for </a:t>
            </a:r>
            <a:r>
              <a:rPr lang="en-US" b="1" u="sng" dirty="0">
                <a:latin typeface="Segoe UI" panose="020B0502040204020203" pitchFamily="34" charset="0"/>
                <a:cs typeface="Segoe UI" panose="020B0502040204020203" pitchFamily="34" charset="0"/>
              </a:rPr>
              <a:t>more data collection and verification</a:t>
            </a:r>
          </a:p>
          <a:p>
            <a:pPr marL="914400" lvl="2" indent="-457200">
              <a:lnSpc>
                <a:spcPct val="100000"/>
              </a:lnSpc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Cost per job created | outcomes from job training</a:t>
            </a:r>
          </a:p>
          <a:p>
            <a:pPr marL="914400" lvl="2" indent="-457200">
              <a:lnSpc>
                <a:spcPct val="100000"/>
              </a:lnSpc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Viability of businesses that receive monies | redundant, multiple incentives</a:t>
            </a:r>
          </a:p>
          <a:p>
            <a:pPr marL="914400" lvl="2" indent="-457200">
              <a:lnSpc>
                <a:spcPct val="100000"/>
              </a:lnSpc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ifficult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to quantify jobs impact from current incentives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16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839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662" y="-99212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DCED Metric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5"/>
            <a:ext cx="11135169" cy="4814888"/>
          </a:xfrm>
        </p:spPr>
        <p:txBody>
          <a:bodyPr>
            <a:normAutofit fontScale="92500" lnSpcReduction="10000"/>
          </a:bodyPr>
          <a:lstStyle/>
          <a:p>
            <a:pPr marL="287338" lvl="1" indent="0">
              <a:buNone/>
            </a:pP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Business Attraction and Financing (PA First, SBF Loans, MEL)</a:t>
            </a:r>
          </a:p>
          <a:p>
            <a:pPr marL="914400" lvl="2" indent="-457200"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Full Compliance Monitoring: 1 in 10 selected for payroll audits</a:t>
            </a:r>
          </a:p>
          <a:p>
            <a:pPr marL="914400" lvl="2" indent="-457200"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Roughly 10% (SBF) to 20% (MEL) of loans default | no method to recoup</a:t>
            </a:r>
          </a:p>
          <a:p>
            <a:pPr marL="914400" lvl="2" indent="-457200"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Cost per job created: $2,000 to $12,000</a:t>
            </a:r>
          </a:p>
          <a:p>
            <a:pPr marL="914400" lvl="2" indent="-457200"/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7338" lvl="1" indent="0">
              <a:buNone/>
            </a:pP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Business Workforce/Assistance (WEDnetPA, IRCs, PREP)</a:t>
            </a:r>
          </a:p>
          <a:p>
            <a:pPr marL="914400" lvl="2" indent="-457200"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All data reported by third parties</a:t>
            </a:r>
          </a:p>
          <a:p>
            <a:pPr marL="914400" lvl="2" indent="-457200"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Jobs created figures are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less useful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because there is no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verification</a:t>
            </a:r>
          </a:p>
          <a:p>
            <a:pPr marL="914400" lvl="2" indent="-457200"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What are the outcomes from the trainings? |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r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ecommended measures</a:t>
            </a:r>
            <a:endParaRPr lang="en-US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914400" lvl="2" indent="-457200"/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7338" lvl="1" indent="0">
              <a:buNone/>
            </a:pP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Community and Citizen Development (most is CSBG)</a:t>
            </a:r>
          </a:p>
          <a:p>
            <a:pPr marL="914400" lvl="2" indent="-457200"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For 18-19: $141m federal + $24m state | $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165m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grants to local units</a:t>
            </a:r>
          </a:p>
          <a:p>
            <a:pPr marL="914400" lvl="2" indent="-457200"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$21m for Keystone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Communities</a:t>
            </a:r>
          </a:p>
          <a:p>
            <a:pPr marL="914400" lvl="2" indent="-457200"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Activity metrics include impacts from both state and federal funds</a:t>
            </a:r>
            <a:endParaRPr lang="en-US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17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539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662" y="-99212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DCED Metric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5"/>
            <a:ext cx="11135169" cy="4814888"/>
          </a:xfrm>
        </p:spPr>
        <p:txBody>
          <a:bodyPr>
            <a:normAutofit fontScale="92500" lnSpcReduction="10000"/>
          </a:bodyPr>
          <a:lstStyle/>
          <a:p>
            <a:pPr marL="287338" lvl="1" indent="0">
              <a:lnSpc>
                <a:spcPct val="100000"/>
              </a:lnSpc>
              <a:buNone/>
            </a:pP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Innovation Economy (BFTD, Venture Investments, Life Sciences)</a:t>
            </a:r>
          </a:p>
          <a:p>
            <a:pPr marL="914400" lvl="2" indent="-457200">
              <a:lnSpc>
                <a:spcPct val="100000"/>
              </a:lnSpc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Metrics reported by third parties | no verification</a:t>
            </a:r>
          </a:p>
          <a:p>
            <a:pPr marL="914400" lvl="2" indent="-457200">
              <a:lnSpc>
                <a:spcPct val="100000"/>
              </a:lnSpc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Cost per job created: $7,000 to $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11,000 (BFTD)</a:t>
            </a:r>
          </a:p>
          <a:p>
            <a:pPr marL="914400" lvl="2" indent="-457200">
              <a:lnSpc>
                <a:spcPct val="100000"/>
              </a:lnSpc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~1,500 firms assisted | ~$500m funds leveraged per annum (BFTD)</a:t>
            </a:r>
            <a:endParaRPr lang="en-US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914400" lvl="2" indent="-457200">
              <a:lnSpc>
                <a:spcPct val="100000"/>
              </a:lnSpc>
            </a:pPr>
            <a:endParaRPr lang="en-US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7338" lvl="1" indent="0">
              <a:lnSpc>
                <a:spcPct val="100000"/>
              </a:lnSpc>
              <a:buNone/>
            </a:pP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Tourism Attraction</a:t>
            </a:r>
          </a:p>
          <a:p>
            <a:pPr marL="914400" lvl="2" indent="-457200">
              <a:lnSpc>
                <a:spcPct val="100000"/>
              </a:lnSpc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PA ranks 49 in per capita spend state campaign (9 cents per resident)</a:t>
            </a:r>
          </a:p>
          <a:p>
            <a:pPr marL="914400" lvl="2" indent="-457200">
              <a:lnSpc>
                <a:spcPct val="100000"/>
              </a:lnSpc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U.S. average is $1.59 | PA share of U.S. tourism market declines over time</a:t>
            </a:r>
          </a:p>
          <a:p>
            <a:pPr marL="914400" lvl="2" indent="-457200">
              <a:lnSpc>
                <a:spcPct val="100000"/>
              </a:lnSpc>
            </a:pPr>
            <a:endParaRPr lang="en-US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7338" lvl="1" indent="0">
              <a:lnSpc>
                <a:spcPct val="100000"/>
              </a:lnSpc>
              <a:buNone/>
            </a:pP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Independent Authorities (CFA, PIDA, </a:t>
            </a:r>
            <a:r>
              <a:rPr lang="en-US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PEDFA and others)</a:t>
            </a:r>
            <a:endParaRPr 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914400" lvl="2" indent="-457200">
              <a:lnSpc>
                <a:spcPct val="100000"/>
              </a:lnSpc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For FY 18-19, $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540m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in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grants, loans, investments and bond deals</a:t>
            </a:r>
          </a:p>
          <a:p>
            <a:pPr marL="914400" lvl="2" indent="-457200">
              <a:lnSpc>
                <a:spcPct val="100000"/>
              </a:lnSpc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DCED provides limited administrative support</a:t>
            </a:r>
            <a:endParaRPr lang="en-US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914400" lvl="2" indent="-457200">
              <a:lnSpc>
                <a:spcPct val="100000"/>
              </a:lnSpc>
              <a:buClr>
                <a:srgbClr val="1D7E9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Currently, no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metrics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reported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| no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compliance monitoring</a:t>
            </a:r>
            <a:endParaRPr lang="en-US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18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525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662" y="-99212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Tax Credit Reviews -</a:t>
            </a:r>
            <a:r>
              <a:rPr lang="en-US" dirty="0" smtClean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 Overview</a:t>
            </a:r>
            <a:endParaRPr lang="en-US" dirty="0"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5"/>
            <a:ext cx="11135169" cy="48148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Tax credit reviews have four objectives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indent="-457200">
              <a:lnSpc>
                <a:spcPct val="100000"/>
              </a:lnSpc>
            </a:pP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Identify the purpose for which the tax credit was establishe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</a:p>
          <a:p>
            <a:pPr lvl="1" indent="-457200">
              <a:lnSpc>
                <a:spcPct val="100000"/>
              </a:lnSpc>
            </a:pP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the credit accomplishing its legislative intent?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indent="-457200">
              <a:lnSpc>
                <a:spcPct val="100000"/>
              </a:lnSpc>
            </a:pP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Could it be more effectively implemented by other methods?</a:t>
            </a:r>
          </a:p>
          <a:p>
            <a:pPr lvl="1" indent="-457200">
              <a:lnSpc>
                <a:spcPct val="100000"/>
              </a:lnSpc>
            </a:pP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Costs to provide the tax credit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Reviews should include a Tax Credit Plan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nclude performance metrics (outcome, efficiency)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indent="-457200">
              <a:lnSpc>
                <a:spcPct val="100000"/>
              </a:lnSpc>
            </a:pP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Benchmarks against programs in other states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indent="-457200">
              <a:lnSpc>
                <a:spcPct val="100000"/>
              </a:lnSpc>
            </a:pP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Specific recommendations to improve operation and efficiency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1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283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7092"/>
            <a:ext cx="12192000" cy="6875092"/>
          </a:xfrm>
          <a:prstGeom prst="rect">
            <a:avLst/>
          </a:prstGeom>
          <a:solidFill>
            <a:srgbClr val="1D7E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68A7D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4" t="18394" r="41890" b="50"/>
          <a:stretch/>
        </p:blipFill>
        <p:spPr>
          <a:xfrm>
            <a:off x="-76522" y="-17092"/>
            <a:ext cx="2855233" cy="68750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 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356" y="5986230"/>
            <a:ext cx="2956566" cy="301753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737105" y="-17093"/>
            <a:ext cx="101867" cy="6875093"/>
          </a:xfrm>
          <a:prstGeom prst="rect">
            <a:avLst/>
          </a:prstGeom>
          <a:solidFill>
            <a:srgbClr val="EABA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2990211" y="2328243"/>
            <a:ext cx="8929646" cy="19694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Bookman Old Style" panose="02050604050505020204" pitchFamily="18" charset="0"/>
                <a:ea typeface="+mj-ea"/>
                <a:cs typeface="Adobe Devanagari" panose="02040503050201020203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PBB Highlights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Dept of Health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Dept of Human Services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64097" y="672242"/>
            <a:ext cx="79572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140" normalizeH="0" baseline="0" noProof="0" dirty="0">
                <a:ln>
                  <a:noFill/>
                </a:ln>
                <a:solidFill>
                  <a:srgbClr val="EABA4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Presentation to the Performance-Based Budget Board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52599" y="5116202"/>
            <a:ext cx="3287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January 23, 2020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232485" y="4959269"/>
            <a:ext cx="2126305" cy="80719"/>
          </a:xfrm>
          <a:prstGeom prst="rect">
            <a:avLst/>
          </a:prstGeom>
          <a:solidFill>
            <a:srgbClr val="EABA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" t="21678" r="1231" b="17195"/>
          <a:stretch/>
        </p:blipFill>
        <p:spPr>
          <a:xfrm rot="5400000">
            <a:off x="-2095501" y="2000249"/>
            <a:ext cx="6877050" cy="283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786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71889" y="2143783"/>
            <a:ext cx="10515600" cy="229374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  <a:t>Department of Health </a:t>
            </a:r>
            <a:b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  <a:t>(DOH)</a:t>
            </a:r>
            <a:r>
              <a:rPr lang="en-US" sz="27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600" b="1" dirty="0"/>
              <a:t/>
            </a:r>
            <a:br>
              <a:rPr lang="en-US" sz="3600" b="1" dirty="0"/>
            </a:b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20</a:t>
            </a:fld>
            <a:endParaRPr lang="en-US" dirty="0">
              <a:solidFill>
                <a:srgbClr val="1D7E9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743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DOH Actual Spend and FTE (2018-19)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21</a:t>
            </a:fld>
            <a:endParaRPr lang="en-US" dirty="0">
              <a:solidFill>
                <a:srgbClr val="1D7E9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701140"/>
              </p:ext>
            </p:extLst>
          </p:nvPr>
        </p:nvGraphicFramePr>
        <p:xfrm>
          <a:off x="557917" y="1223839"/>
          <a:ext cx="11076167" cy="5006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577">
                  <a:extLst>
                    <a:ext uri="{9D8B030D-6E8A-4147-A177-3AD203B41FA5}">
                      <a16:colId xmlns:a16="http://schemas.microsoft.com/office/drawing/2014/main" val="559692841"/>
                    </a:ext>
                  </a:extLst>
                </a:gridCol>
                <a:gridCol w="4946186">
                  <a:extLst>
                    <a:ext uri="{9D8B030D-6E8A-4147-A177-3AD203B41FA5}">
                      <a16:colId xmlns:a16="http://schemas.microsoft.com/office/drawing/2014/main" val="2864457296"/>
                    </a:ext>
                  </a:extLst>
                </a:gridCol>
                <a:gridCol w="1290320">
                  <a:extLst>
                    <a:ext uri="{9D8B030D-6E8A-4147-A177-3AD203B41FA5}">
                      <a16:colId xmlns:a16="http://schemas.microsoft.com/office/drawing/2014/main" val="2074439046"/>
                    </a:ext>
                  </a:extLst>
                </a:gridCol>
                <a:gridCol w="1290320">
                  <a:extLst>
                    <a:ext uri="{9D8B030D-6E8A-4147-A177-3AD203B41FA5}">
                      <a16:colId xmlns:a16="http://schemas.microsoft.com/office/drawing/2014/main" val="14333974"/>
                    </a:ext>
                  </a:extLst>
                </a:gridCol>
                <a:gridCol w="574040">
                  <a:extLst>
                    <a:ext uri="{9D8B030D-6E8A-4147-A177-3AD203B41FA5}">
                      <a16:colId xmlns:a16="http://schemas.microsoft.com/office/drawing/2014/main" val="3644359425"/>
                    </a:ext>
                  </a:extLst>
                </a:gridCol>
                <a:gridCol w="1382480">
                  <a:extLst>
                    <a:ext uri="{9D8B030D-6E8A-4147-A177-3AD203B41FA5}">
                      <a16:colId xmlns:a16="http://schemas.microsoft.com/office/drawing/2014/main" val="3211157846"/>
                    </a:ext>
                  </a:extLst>
                </a:gridCol>
                <a:gridCol w="1382480">
                  <a:extLst>
                    <a:ext uri="{9D8B030D-6E8A-4147-A177-3AD203B41FA5}">
                      <a16:colId xmlns:a16="http://schemas.microsoft.com/office/drawing/2014/main" val="2489425317"/>
                    </a:ext>
                  </a:extLst>
                </a:gridCol>
                <a:gridCol w="88764">
                  <a:extLst>
                    <a:ext uri="{9D8B030D-6E8A-4147-A177-3AD203B41FA5}">
                      <a16:colId xmlns:a16="http://schemas.microsoft.com/office/drawing/2014/main" val="3531812712"/>
                    </a:ext>
                  </a:extLst>
                </a:gridCol>
              </a:tblGrid>
              <a:tr h="3823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FTEs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Expenditures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621817"/>
                  </a:ext>
                </a:extLst>
              </a:tr>
              <a:tr h="3823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Activities</a:t>
                      </a:r>
                    </a:p>
                  </a:txBody>
                  <a:tcPr marL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Number</a:t>
                      </a:r>
                    </a:p>
                  </a:txBody>
                  <a:tcPr marR="18288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Share</a:t>
                      </a:r>
                    </a:p>
                  </a:txBody>
                  <a:tcPr marR="18288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Amount</a:t>
                      </a:r>
                    </a:p>
                  </a:txBody>
                  <a:tcPr marR="18288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Share</a:t>
                      </a:r>
                    </a:p>
                  </a:txBody>
                  <a:tcPr marR="18288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284776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Quality Assurance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273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26.4%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$40.6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6.0%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677478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Ensure Access to Care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196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19.0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111.4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16.4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116194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Disease Prevention and Outreach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160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15.5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69.5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10.2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854556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Vital Statistics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97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9.4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15.2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2.2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593193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Public Health and Emergency Medical Services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75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7.2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42.1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6.2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763799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Maternal and Child Health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4.8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32.9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4.8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121113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Administration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45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4.4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8.2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1.2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836394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Women, Infants and Children (WIC)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43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4.2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165.2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24.3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69388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HIV Surveillance, Prevention and Treatment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35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3.3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125.3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18.4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844051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State Laboratory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34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3.3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5.8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0.9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120542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Disease Treatment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1.0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14.1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2.1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152256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Drug Surveillance and Misuse Prevention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1.0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11.2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1.6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283029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Health Research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0.4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39.1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5.7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661816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1,032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100.0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680.6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100.0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756079"/>
                  </a:ext>
                </a:extLst>
              </a:tr>
              <a:tr h="34299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Note: Includes all expenditures in $ millions.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964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086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662" y="-99212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DOH GF Appropriations (2019-20)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22</a:t>
            </a:fld>
            <a:endParaRPr lang="en-US" dirty="0">
              <a:solidFill>
                <a:srgbClr val="1D7E9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584930"/>
              </p:ext>
            </p:extLst>
          </p:nvPr>
        </p:nvGraphicFramePr>
        <p:xfrm>
          <a:off x="265262" y="1228572"/>
          <a:ext cx="11661477" cy="4966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93">
                  <a:extLst>
                    <a:ext uri="{9D8B030D-6E8A-4147-A177-3AD203B41FA5}">
                      <a16:colId xmlns:a16="http://schemas.microsoft.com/office/drawing/2014/main" val="559692841"/>
                    </a:ext>
                  </a:extLst>
                </a:gridCol>
                <a:gridCol w="2796491">
                  <a:extLst>
                    <a:ext uri="{9D8B030D-6E8A-4147-A177-3AD203B41FA5}">
                      <a16:colId xmlns:a16="http://schemas.microsoft.com/office/drawing/2014/main" val="2864457296"/>
                    </a:ext>
                  </a:extLst>
                </a:gridCol>
                <a:gridCol w="1084729">
                  <a:extLst>
                    <a:ext uri="{9D8B030D-6E8A-4147-A177-3AD203B41FA5}">
                      <a16:colId xmlns:a16="http://schemas.microsoft.com/office/drawing/2014/main" val="2074439046"/>
                    </a:ext>
                  </a:extLst>
                </a:gridCol>
                <a:gridCol w="1048871">
                  <a:extLst>
                    <a:ext uri="{9D8B030D-6E8A-4147-A177-3AD203B41FA5}">
                      <a16:colId xmlns:a16="http://schemas.microsoft.com/office/drawing/2014/main" val="14333974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3644359425"/>
                    </a:ext>
                  </a:extLst>
                </a:gridCol>
                <a:gridCol w="1190513">
                  <a:extLst>
                    <a:ext uri="{9D8B030D-6E8A-4147-A177-3AD203B41FA5}">
                      <a16:colId xmlns:a16="http://schemas.microsoft.com/office/drawing/2014/main" val="3211157846"/>
                    </a:ext>
                  </a:extLst>
                </a:gridCol>
                <a:gridCol w="1190513">
                  <a:extLst>
                    <a:ext uri="{9D8B030D-6E8A-4147-A177-3AD203B41FA5}">
                      <a16:colId xmlns:a16="http://schemas.microsoft.com/office/drawing/2014/main" val="2489425317"/>
                    </a:ext>
                  </a:extLst>
                </a:gridCol>
                <a:gridCol w="1351877">
                  <a:extLst>
                    <a:ext uri="{9D8B030D-6E8A-4147-A177-3AD203B41FA5}">
                      <a16:colId xmlns:a16="http://schemas.microsoft.com/office/drawing/2014/main" val="164156817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214176475"/>
                    </a:ext>
                  </a:extLst>
                </a:gridCol>
                <a:gridCol w="824766">
                  <a:extLst>
                    <a:ext uri="{9D8B030D-6E8A-4147-A177-3AD203B41FA5}">
                      <a16:colId xmlns:a16="http://schemas.microsoft.com/office/drawing/2014/main" val="707012618"/>
                    </a:ext>
                  </a:extLst>
                </a:gridCol>
                <a:gridCol w="87804">
                  <a:extLst>
                    <a:ext uri="{9D8B030D-6E8A-4147-A177-3AD203B41FA5}">
                      <a16:colId xmlns:a16="http://schemas.microsoft.com/office/drawing/2014/main" val="3531812712"/>
                    </a:ext>
                  </a:extLst>
                </a:gridCol>
              </a:tblGrid>
              <a:tr h="7545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Activities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Sch. Dist. Health Services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GGO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Local Health Depart.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Quality Assurance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State Health Care Centers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AIDS Prog. &amp; Spec. Pharm. Svcs.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Other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284776"/>
                  </a:ext>
                </a:extLst>
              </a:tr>
              <a:tr h="295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Ensure Access to Care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$35.6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$0.9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$25.4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$22.5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$10.0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$94.5 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677478"/>
                  </a:ext>
                </a:extLst>
              </a:tr>
              <a:tr h="295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Quality Assurance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1.1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23.5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24.6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653506"/>
                  </a:ext>
                </a:extLst>
              </a:tr>
              <a:tr h="295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Disease Prev. &amp; Outreach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6.4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15.3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974377"/>
                  </a:ext>
                </a:extLst>
              </a:tr>
              <a:tr h="295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Disease Treatment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0.5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13.6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14.0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744947"/>
                  </a:ext>
                </a:extLst>
              </a:tr>
              <a:tr h="295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Administration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13.8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13.8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72407"/>
                  </a:ext>
                </a:extLst>
              </a:tr>
              <a:tr h="295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HIV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0.4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12.4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12.9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56990"/>
                  </a:ext>
                </a:extLst>
              </a:tr>
              <a:tr h="295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Health Research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0.6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8.9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9.5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645121"/>
                  </a:ext>
                </a:extLst>
              </a:tr>
              <a:tr h="295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Maternal &amp; Child Health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8.6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8.6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716591"/>
                  </a:ext>
                </a:extLst>
              </a:tr>
              <a:tr h="295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State Laboratory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4.4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4.4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854556"/>
                  </a:ext>
                </a:extLst>
              </a:tr>
              <a:tr h="295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Drug Surv./Misuse Prev.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3.2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3.2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593193"/>
                  </a:ext>
                </a:extLst>
              </a:tr>
              <a:tr h="295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Pub. Health Emg. Med. Serv.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1.5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1.5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283029"/>
                  </a:ext>
                </a:extLst>
              </a:tr>
              <a:tr h="295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Vital Statistics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1.1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0.1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1.2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661816"/>
                  </a:ext>
                </a:extLst>
              </a:tr>
              <a:tr h="295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35.6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26.3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25.4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23.5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22.5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12.4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57.7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203.4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28462"/>
                  </a:ext>
                </a:extLst>
              </a:tr>
              <a:tr h="37519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Note: Amounts in $ millions. The Women, Infants and Children Activity does not receive any General Fund appropriations in FY 19-20.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501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3484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92" y="-107838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DOH Metric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5"/>
            <a:ext cx="11135169" cy="48148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Ensuring Access to Care is nearly 50% of GF spend ($95m)</a:t>
            </a:r>
          </a:p>
          <a:p>
            <a:pPr lvl="1" indent="-457200">
              <a:lnSpc>
                <a:spcPct val="11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State Health Care centers | grants to local and SD health depts</a:t>
            </a:r>
          </a:p>
          <a:p>
            <a:pPr lvl="1" indent="-457200">
              <a:lnSpc>
                <a:spcPct val="11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Declining share of residents live in a HPSA (primary, dental, mental)</a:t>
            </a:r>
          </a:p>
          <a:p>
            <a:pPr lvl="1" indent="-457200">
              <a:lnSpc>
                <a:spcPct val="11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More primary care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loan repayment program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participants in HPSAs</a:t>
            </a:r>
          </a:p>
          <a:p>
            <a:pPr lvl="1" indent="-457200">
              <a:lnSpc>
                <a:spcPct val="11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Uninsured rate falls from 10.2%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(CY 2014)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to 6.6%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(CY 2017)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1" indent="0">
              <a:lnSpc>
                <a:spcPct val="100000"/>
              </a:lnSpc>
              <a:spcBef>
                <a:spcPts val="2400"/>
              </a:spcBef>
              <a:spcAft>
                <a:spcPts val="400"/>
              </a:spcAft>
              <a:buNone/>
            </a:pP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Disease Prevention and Outreach third largest GF spend ($15m)</a:t>
            </a:r>
          </a:p>
          <a:p>
            <a:pPr lvl="1" indent="-457200">
              <a:lnSpc>
                <a:spcPct val="11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Uptick in PA obesity rate | same as U.S. average (30.9%)</a:t>
            </a:r>
          </a:p>
          <a:p>
            <a:pPr lvl="1" indent="-457200">
              <a:lnSpc>
                <a:spcPct val="11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Since 2014: PA up +0.7 ppt | U.S. up +2.0 ppt</a:t>
            </a:r>
          </a:p>
          <a:p>
            <a:pPr lvl="1" indent="-457200">
              <a:lnSpc>
                <a:spcPct val="11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PA adult smoking rate (18.7%) higher than U.S. average (16.4%)</a:t>
            </a:r>
          </a:p>
          <a:p>
            <a:pPr lvl="1" indent="-457200">
              <a:lnSpc>
                <a:spcPct val="11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Since 2014: Both have declined by ~-1.0 ppt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23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7838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92" y="-107838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DOH Metric Highlights (cont)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5"/>
            <a:ext cx="11135169" cy="48148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Rate of HIV infections has declined</a:t>
            </a:r>
          </a:p>
          <a:p>
            <a:pPr lvl="1" indent="-398463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From 9.5 per 100,000 (2014) to 7.8 (2018) or 7.5 (using DOH stats)</a:t>
            </a:r>
          </a:p>
          <a:p>
            <a:pPr lvl="1" indent="-398463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Philadelphia rate remains high at 25.5 (2018)</a:t>
            </a:r>
          </a:p>
          <a:p>
            <a:pPr lvl="1" indent="-398463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PA lower than all border states except WV | U.S. rate is 11.4</a:t>
            </a:r>
          </a:p>
          <a:p>
            <a:pPr lvl="1" indent="-398463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80% receive treatment within one month of diagnosis (up from 70%)</a:t>
            </a:r>
          </a:p>
          <a:p>
            <a:pPr marL="0" lvl="1" indent="0">
              <a:lnSpc>
                <a:spcPct val="100000"/>
              </a:lnSpc>
              <a:spcBef>
                <a:spcPts val="2400"/>
              </a:spcBef>
              <a:spcAft>
                <a:spcPts val="400"/>
              </a:spcAft>
              <a:buNone/>
            </a:pP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Opioid overdose rates decline, but remain far above U.S. avg</a:t>
            </a:r>
          </a:p>
          <a:p>
            <a:pPr lvl="1" indent="-457200">
              <a:lnSpc>
                <a:spcPct val="100000"/>
              </a:lnSpc>
              <a:spcAft>
                <a:spcPts val="400"/>
              </a:spcAft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DOH data: 2017 (38.3 per 100,000) | 2018 (30.6)</a:t>
            </a:r>
          </a:p>
          <a:p>
            <a:pPr lvl="1" indent="-457200">
              <a:lnSpc>
                <a:spcPct val="100000"/>
              </a:lnSpc>
              <a:spcAft>
                <a:spcPts val="400"/>
              </a:spcAft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PA </a:t>
            </a:r>
            <a:r>
              <a:rPr lang="en-US">
                <a:latin typeface="Segoe UI" panose="020B0502040204020203" pitchFamily="34" charset="0"/>
                <a:cs typeface="Segoe UI" panose="020B0502040204020203" pitchFamily="34" charset="0"/>
              </a:rPr>
              <a:t>ranked </a:t>
            </a:r>
            <a:r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t>28</a:t>
            </a:r>
            <a:r>
              <a:rPr lang="en-US" baseline="30000" smtClean="0">
                <a:latin typeface="Segoe UI" panose="020B0502040204020203" pitchFamily="34" charset="0"/>
                <a:cs typeface="Segoe UI" panose="020B0502040204020203" pitchFamily="34" charset="0"/>
              </a:rPr>
              <a:t>th</a:t>
            </a:r>
            <a:r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>
                <a:latin typeface="Segoe UI" panose="020B0502040204020203" pitchFamily="34" charset="0"/>
                <a:cs typeface="Segoe UI" panose="020B0502040204020203" pitchFamily="34" charset="0"/>
              </a:rPr>
              <a:t>in </a:t>
            </a:r>
            <a:r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t>14-15</a:t>
            </a:r>
            <a:r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>
                <a:latin typeface="Segoe UI" panose="020B0502040204020203" pitchFamily="34" charset="0"/>
                <a:cs typeface="Segoe UI" panose="020B0502040204020203" pitchFamily="34" charset="0"/>
              </a:rPr>
              <a:t>and </a:t>
            </a:r>
            <a:r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t>12</a:t>
            </a:r>
            <a:r>
              <a:rPr lang="en-US" baseline="30000" smtClean="0">
                <a:latin typeface="Segoe UI" panose="020B0502040204020203" pitchFamily="34" charset="0"/>
                <a:cs typeface="Segoe UI" panose="020B0502040204020203" pitchFamily="34" charset="0"/>
              </a:rPr>
              <a:t>th</a:t>
            </a:r>
            <a:r>
              <a:rPr lang="en-US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in 17-18 (using federal data)</a:t>
            </a:r>
          </a:p>
          <a:p>
            <a:pPr lvl="1" indent="-457200">
              <a:lnSpc>
                <a:spcPct val="100000"/>
              </a:lnSpc>
              <a:spcAft>
                <a:spcPts val="400"/>
              </a:spcAft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Opioid dispensations down -29% since 15-16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24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4395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09135" y="2152747"/>
            <a:ext cx="10515600" cy="311198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  <a:t>Department of Human Services (DHS)</a:t>
            </a:r>
            <a:br>
              <a:rPr lang="en-US" sz="4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1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sz="31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  <a:t>Part </a:t>
            </a:r>
            <a:r>
              <a:rPr lang="en-US" sz="3100" dirty="0" smtClean="0">
                <a:latin typeface="Segoe UI" panose="020B0502040204020203" pitchFamily="34" charset="0"/>
                <a:cs typeface="Segoe UI" panose="020B0502040204020203" pitchFamily="34" charset="0"/>
              </a:rPr>
              <a:t>1 (2020):  </a:t>
            </a:r>
            <a: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  <a:t>MA, SNAP, TANF, Child Support (50%)</a:t>
            </a:r>
            <a:b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  <a:t>Part 2</a:t>
            </a:r>
            <a:r>
              <a:rPr lang="en-US" sz="31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(2021):  </a:t>
            </a:r>
            <a: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  <a:t>Mental Health, Institutions, Youth (20%)</a:t>
            </a:r>
            <a:b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  <a:t>Part 3</a:t>
            </a:r>
            <a:r>
              <a:rPr lang="en-US" sz="31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(2022):  </a:t>
            </a:r>
            <a: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  <a:t>Long-Term Living, Child Development (30%)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25</a:t>
            </a:fld>
            <a:endParaRPr lang="en-US" dirty="0">
              <a:solidFill>
                <a:srgbClr val="1D7E9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6482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DHS Actual Spend and FTEs (2018-19)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26</a:t>
            </a:fld>
            <a:endParaRPr lang="en-US" dirty="0">
              <a:solidFill>
                <a:srgbClr val="1D7E9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194432"/>
              </p:ext>
            </p:extLst>
          </p:nvPr>
        </p:nvGraphicFramePr>
        <p:xfrm>
          <a:off x="557917" y="1126932"/>
          <a:ext cx="11076167" cy="5079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577">
                  <a:extLst>
                    <a:ext uri="{9D8B030D-6E8A-4147-A177-3AD203B41FA5}">
                      <a16:colId xmlns:a16="http://schemas.microsoft.com/office/drawing/2014/main" val="559692841"/>
                    </a:ext>
                  </a:extLst>
                </a:gridCol>
                <a:gridCol w="4946186">
                  <a:extLst>
                    <a:ext uri="{9D8B030D-6E8A-4147-A177-3AD203B41FA5}">
                      <a16:colId xmlns:a16="http://schemas.microsoft.com/office/drawing/2014/main" val="2864457296"/>
                    </a:ext>
                  </a:extLst>
                </a:gridCol>
                <a:gridCol w="1290320">
                  <a:extLst>
                    <a:ext uri="{9D8B030D-6E8A-4147-A177-3AD203B41FA5}">
                      <a16:colId xmlns:a16="http://schemas.microsoft.com/office/drawing/2014/main" val="2074439046"/>
                    </a:ext>
                  </a:extLst>
                </a:gridCol>
                <a:gridCol w="1290320">
                  <a:extLst>
                    <a:ext uri="{9D8B030D-6E8A-4147-A177-3AD203B41FA5}">
                      <a16:colId xmlns:a16="http://schemas.microsoft.com/office/drawing/2014/main" val="14333974"/>
                    </a:ext>
                  </a:extLst>
                </a:gridCol>
                <a:gridCol w="574040">
                  <a:extLst>
                    <a:ext uri="{9D8B030D-6E8A-4147-A177-3AD203B41FA5}">
                      <a16:colId xmlns:a16="http://schemas.microsoft.com/office/drawing/2014/main" val="3644359425"/>
                    </a:ext>
                  </a:extLst>
                </a:gridCol>
                <a:gridCol w="1382480">
                  <a:extLst>
                    <a:ext uri="{9D8B030D-6E8A-4147-A177-3AD203B41FA5}">
                      <a16:colId xmlns:a16="http://schemas.microsoft.com/office/drawing/2014/main" val="3211157846"/>
                    </a:ext>
                  </a:extLst>
                </a:gridCol>
                <a:gridCol w="1382480">
                  <a:extLst>
                    <a:ext uri="{9D8B030D-6E8A-4147-A177-3AD203B41FA5}">
                      <a16:colId xmlns:a16="http://schemas.microsoft.com/office/drawing/2014/main" val="2489425317"/>
                    </a:ext>
                  </a:extLst>
                </a:gridCol>
                <a:gridCol w="88764">
                  <a:extLst>
                    <a:ext uri="{9D8B030D-6E8A-4147-A177-3AD203B41FA5}">
                      <a16:colId xmlns:a16="http://schemas.microsoft.com/office/drawing/2014/main" val="3531812712"/>
                    </a:ext>
                  </a:extLst>
                </a:gridCol>
              </a:tblGrid>
              <a:tr h="40660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FTEs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Expenditures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621817"/>
                  </a:ext>
                </a:extLst>
              </a:tr>
              <a:tr h="40660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Activities (Year 1 Only)</a:t>
                      </a:r>
                    </a:p>
                  </a:txBody>
                  <a:tcPr marL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Number</a:t>
                      </a:r>
                    </a:p>
                  </a:txBody>
                  <a:tcPr marR="18288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Share</a:t>
                      </a:r>
                    </a:p>
                  </a:txBody>
                  <a:tcPr marR="18288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Amount</a:t>
                      </a:r>
                    </a:p>
                  </a:txBody>
                  <a:tcPr marR="18288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Share</a:t>
                      </a:r>
                    </a:p>
                  </a:txBody>
                  <a:tcPr marR="18288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284776"/>
                  </a:ext>
                </a:extLst>
              </a:tr>
              <a:tr h="3029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Medical Assistance Eligibility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3,049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39.8%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$332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1.6%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677478"/>
                  </a:ext>
                </a:extLst>
              </a:tr>
              <a:tr h="3029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SNAP Eligibility and Authorize Benefits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2,654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34.7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301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1.4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116194"/>
                  </a:ext>
                </a:extLst>
              </a:tr>
              <a:tr h="3029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Employment Supports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787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10.3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135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0.6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854556"/>
                  </a:ext>
                </a:extLst>
              </a:tr>
              <a:tr h="3029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TANF Eligibility and Benefits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394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5.1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210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1.0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593193"/>
                  </a:ext>
                </a:extLst>
              </a:tr>
              <a:tr h="3029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LIHEAP Eligibility and Benefits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257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3.4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201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0.9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763799"/>
                  </a:ext>
                </a:extLst>
              </a:tr>
              <a:tr h="3029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 - Physical Health Services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184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2.4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15,318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72.0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121113"/>
                  </a:ext>
                </a:extLst>
              </a:tr>
              <a:tr h="3029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Child Support Enforcement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89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1.2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192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0.9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731867"/>
                  </a:ext>
                </a:extLst>
              </a:tr>
              <a:tr h="3029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 - Behavioral Health Services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72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0.9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4,081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19.2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027824"/>
                  </a:ext>
                </a:extLst>
              </a:tr>
              <a:tr h="3029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Medicaid Management Information System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57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0.7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42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0.2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588323"/>
                  </a:ext>
                </a:extLst>
              </a:tr>
              <a:tr h="3029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Other Program Eligibility and Benefits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51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0.7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157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0.7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356978"/>
                  </a:ext>
                </a:extLst>
              </a:tr>
              <a:tr h="3029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Eligibility and Enrollment Systems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38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0.5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137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0.6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937352"/>
                  </a:ext>
                </a:extLst>
              </a:tr>
              <a:tr h="3029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All Other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22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0.3</a:t>
                      </a:r>
                      <a:r>
                        <a:rPr lang="en-US" sz="1600" b="0" i="0" u="sng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183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0.9</a:t>
                      </a:r>
                      <a:r>
                        <a:rPr lang="en-US" sz="1600" b="0" i="0" u="sng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283029"/>
                  </a:ext>
                </a:extLst>
              </a:tr>
              <a:tr h="3029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7,653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100.0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 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21,287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100.0</a:t>
                      </a:r>
                      <a:r>
                        <a:rPr lang="en-US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756079"/>
                  </a:ext>
                </a:extLst>
              </a:tr>
              <a:tr h="32868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Note: Includes all expenditures in $ millions.  Other includes Provider Enrollment, Health Information Exchange and MA Transport Service.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964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412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662" y="-99212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DHS GF Appropriations (2019-20)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27</a:t>
            </a:fld>
            <a:endParaRPr lang="en-US" dirty="0">
              <a:solidFill>
                <a:srgbClr val="1D7E9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627125"/>
              </p:ext>
            </p:extLst>
          </p:nvPr>
        </p:nvGraphicFramePr>
        <p:xfrm>
          <a:off x="265262" y="1139758"/>
          <a:ext cx="11661477" cy="5120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93">
                  <a:extLst>
                    <a:ext uri="{9D8B030D-6E8A-4147-A177-3AD203B41FA5}">
                      <a16:colId xmlns:a16="http://schemas.microsoft.com/office/drawing/2014/main" val="559692841"/>
                    </a:ext>
                  </a:extLst>
                </a:gridCol>
                <a:gridCol w="2796491">
                  <a:extLst>
                    <a:ext uri="{9D8B030D-6E8A-4147-A177-3AD203B41FA5}">
                      <a16:colId xmlns:a16="http://schemas.microsoft.com/office/drawing/2014/main" val="2864457296"/>
                    </a:ext>
                  </a:extLst>
                </a:gridCol>
                <a:gridCol w="1084729">
                  <a:extLst>
                    <a:ext uri="{9D8B030D-6E8A-4147-A177-3AD203B41FA5}">
                      <a16:colId xmlns:a16="http://schemas.microsoft.com/office/drawing/2014/main" val="2074439046"/>
                    </a:ext>
                  </a:extLst>
                </a:gridCol>
                <a:gridCol w="1048871">
                  <a:extLst>
                    <a:ext uri="{9D8B030D-6E8A-4147-A177-3AD203B41FA5}">
                      <a16:colId xmlns:a16="http://schemas.microsoft.com/office/drawing/2014/main" val="14333974"/>
                    </a:ext>
                  </a:extLst>
                </a:gridCol>
                <a:gridCol w="1174376">
                  <a:extLst>
                    <a:ext uri="{9D8B030D-6E8A-4147-A177-3AD203B41FA5}">
                      <a16:colId xmlns:a16="http://schemas.microsoft.com/office/drawing/2014/main" val="3644359425"/>
                    </a:ext>
                  </a:extLst>
                </a:gridCol>
                <a:gridCol w="1052457">
                  <a:extLst>
                    <a:ext uri="{9D8B030D-6E8A-4147-A177-3AD203B41FA5}">
                      <a16:colId xmlns:a16="http://schemas.microsoft.com/office/drawing/2014/main" val="3211157846"/>
                    </a:ext>
                  </a:extLst>
                </a:gridCol>
                <a:gridCol w="1190513">
                  <a:extLst>
                    <a:ext uri="{9D8B030D-6E8A-4147-A177-3AD203B41FA5}">
                      <a16:colId xmlns:a16="http://schemas.microsoft.com/office/drawing/2014/main" val="2489425317"/>
                    </a:ext>
                  </a:extLst>
                </a:gridCol>
                <a:gridCol w="1190513">
                  <a:extLst>
                    <a:ext uri="{9D8B030D-6E8A-4147-A177-3AD203B41FA5}">
                      <a16:colId xmlns:a16="http://schemas.microsoft.com/office/drawing/2014/main" val="1641568174"/>
                    </a:ext>
                  </a:extLst>
                </a:gridCol>
                <a:gridCol w="959223">
                  <a:extLst>
                    <a:ext uri="{9D8B030D-6E8A-4147-A177-3AD203B41FA5}">
                      <a16:colId xmlns:a16="http://schemas.microsoft.com/office/drawing/2014/main" val="3214176475"/>
                    </a:ext>
                  </a:extLst>
                </a:gridCol>
                <a:gridCol w="941307">
                  <a:extLst>
                    <a:ext uri="{9D8B030D-6E8A-4147-A177-3AD203B41FA5}">
                      <a16:colId xmlns:a16="http://schemas.microsoft.com/office/drawing/2014/main" val="707012618"/>
                    </a:ext>
                  </a:extLst>
                </a:gridCol>
                <a:gridCol w="87804">
                  <a:extLst>
                    <a:ext uri="{9D8B030D-6E8A-4147-A177-3AD203B41FA5}">
                      <a16:colId xmlns:a16="http://schemas.microsoft.com/office/drawing/2014/main" val="3531812712"/>
                    </a:ext>
                  </a:extLst>
                </a:gridCol>
              </a:tblGrid>
              <a:tr h="8910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DHS Activities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 Capitation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Medical D Pmt. to Fed. Govt.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 Fee-for-Service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CAOs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Supp. Grants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GGO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Other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284776"/>
                  </a:ext>
                </a:extLst>
              </a:tr>
              <a:tr h="3046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 – Physical Health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$1,831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$776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$381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$1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$133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$3,121 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677478"/>
                  </a:ext>
                </a:extLst>
              </a:tr>
              <a:tr h="3046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 – Behavioral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Health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414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29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451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653506"/>
                  </a:ext>
                </a:extLst>
              </a:tr>
              <a:tr h="3046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Other Program Elig./Benefits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124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16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139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974377"/>
                  </a:ext>
                </a:extLst>
              </a:tr>
              <a:tr h="3046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 Eligibility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129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137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744947"/>
                  </a:ext>
                </a:extLst>
              </a:tr>
              <a:tr h="3046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SNAP Eligibility/Benefits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123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131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72407"/>
                  </a:ext>
                </a:extLst>
              </a:tr>
              <a:tr h="3046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MA – Transportation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70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56990"/>
                  </a:ext>
                </a:extLst>
              </a:tr>
              <a:tr h="3046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Elig.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and Enrollment Systems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58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58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645121"/>
                  </a:ext>
                </a:extLst>
              </a:tr>
              <a:tr h="29451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Medicaid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Mgmt. Info. System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14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716591"/>
                  </a:ext>
                </a:extLst>
              </a:tr>
              <a:tr h="3046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Employment Supports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16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19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854556"/>
                  </a:ext>
                </a:extLst>
              </a:tr>
              <a:tr h="3046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Child Supp. Enforcement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16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16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593193"/>
                  </a:ext>
                </a:extLst>
              </a:tr>
              <a:tr h="3046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Provider Enrollment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524741"/>
                  </a:ext>
                </a:extLst>
              </a:tr>
              <a:tr h="3046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TANF and Health Exchange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306952"/>
                  </a:ext>
                </a:extLst>
              </a:tr>
              <a:tr h="3046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2,270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776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415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255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124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L="9525" marR="3429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337</a:t>
                      </a: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4,182</a:t>
                      </a: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28462"/>
                  </a:ext>
                </a:extLst>
              </a:tr>
              <a:tr h="27922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Note: Amounts in $ millions. The LIHEAP Eligibility and Benefits Activity does not receive General Fund appropriations in FY 19-20.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1143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228600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501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5982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92" y="-107838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DHS Metric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5"/>
            <a:ext cx="11135169" cy="481488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Note: $642 million of “potential” 19-20 supplementals excluded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$278m for capitation | $268m for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CHC | $96m all other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1" indent="0">
              <a:lnSpc>
                <a:spcPct val="100000"/>
              </a:lnSpc>
              <a:spcBef>
                <a:spcPts val="2400"/>
              </a:spcBef>
              <a:spcAft>
                <a:spcPts val="400"/>
              </a:spcAft>
              <a:buNone/>
            </a:pPr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Medicaid Expansion has significant impact on many metrics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Number of enrollees up 25% for MA physical health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Number receiving services up 13% for MA behavioral health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Higher share of new mothers and children receive care</a:t>
            </a:r>
          </a:p>
          <a:p>
            <a:pPr marL="0" lvl="1" indent="0">
              <a:lnSpc>
                <a:spcPct val="100000"/>
              </a:lnSpc>
              <a:spcBef>
                <a:spcPts val="2400"/>
              </a:spcBef>
              <a:spcAft>
                <a:spcPts val="400"/>
              </a:spcAft>
              <a:buNone/>
            </a:pPr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Notably shorter processing times due to electronic submissions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Nearly one-third reduction for MA application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However, PA still lags U.S. average and border states in % electronic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Average TANF and SNAP processing times down by one-third too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28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915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662" y="-99212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Tax Credit Reviews for Year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5"/>
            <a:ext cx="11135169" cy="48148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Theme: jobs creation for high-tech sectors</a:t>
            </a:r>
          </a:p>
          <a:p>
            <a:pPr lvl="1" indent="-457200">
              <a:lnSpc>
                <a:spcPct val="100000"/>
              </a:lnSpc>
            </a:pPr>
            <a:r>
              <a:rPr lang="en-US" u="sng" dirty="0">
                <a:latin typeface="Segoe UI" panose="020B0502040204020203" pitchFamily="34" charset="0"/>
                <a:cs typeface="Segoe UI" panose="020B0502040204020203" pitchFamily="34" charset="0"/>
              </a:rPr>
              <a:t>MTBI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– increase and upgrade wireless broadband infrastructure</a:t>
            </a:r>
          </a:p>
          <a:p>
            <a:pPr lvl="1" indent="-457200">
              <a:lnSpc>
                <a:spcPct val="100000"/>
              </a:lnSpc>
            </a:pPr>
            <a:r>
              <a:rPr lang="en-US" u="sng" dirty="0" smtClean="0">
                <a:latin typeface="Segoe UI" panose="020B0502040204020203" pitchFamily="34" charset="0"/>
                <a:cs typeface="Segoe UI" panose="020B0502040204020203" pitchFamily="34" charset="0"/>
              </a:rPr>
              <a:t>R&amp;D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– incentivize high tech and R&amp;D investments</a:t>
            </a:r>
          </a:p>
          <a:p>
            <a:pPr lvl="1" indent="-457200">
              <a:lnSpc>
                <a:spcPct val="100000"/>
              </a:lnSpc>
            </a:pPr>
            <a:r>
              <a:rPr lang="en-US" u="sng" dirty="0">
                <a:latin typeface="Segoe UI" panose="020B0502040204020203" pitchFamily="34" charset="0"/>
                <a:cs typeface="Segoe UI" panose="020B0502040204020203" pitchFamily="34" charset="0"/>
              </a:rPr>
              <a:t>KIZ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– encourage entrepreneurs and incubate young firms</a:t>
            </a:r>
          </a:p>
          <a:p>
            <a:pPr lvl="1" indent="-457200">
              <a:lnSpc>
                <a:spcPct val="100000"/>
              </a:lnSpc>
            </a:pPr>
            <a:r>
              <a:rPr lang="en-US" u="sng" dirty="0">
                <a:latin typeface="Segoe UI" panose="020B0502040204020203" pitchFamily="34" charset="0"/>
                <a:cs typeface="Segoe UI" panose="020B0502040204020203" pitchFamily="34" charset="0"/>
              </a:rPr>
              <a:t>OBMD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– living organ and bone marrow donation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Unique features of high-tech sectors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Computer design | internet publishing |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engineers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| manufacturing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Wages pay far above average | many are export based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Positive synergies, spillovers, clustering and agglomeration effects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2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6524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92" y="-107838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DHS Metric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5"/>
            <a:ext cx="11135169" cy="481488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Average costs for certain services </a:t>
            </a:r>
            <a:r>
              <a:rPr lang="en-US" sz="2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rise 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dramatically (14-15 to 18-19)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MA transport cost per trip up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by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one-third 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verage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cost per managed care encounter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also up by roughly one-third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1" indent="0">
              <a:lnSpc>
                <a:spcPct val="100000"/>
              </a:lnSpc>
              <a:spcBef>
                <a:spcPts val="2400"/>
              </a:spcBef>
              <a:spcAft>
                <a:spcPts val="400"/>
              </a:spcAft>
              <a:buNone/>
            </a:pPr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PA is a leader in Child Support Enforcement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Ranks 1</a:t>
            </a:r>
            <a:r>
              <a:rPr lang="en-US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st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in % of support timely paid and % cases in arrears paying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In FFY 2018, $4.87 collected for every dollar spent</a:t>
            </a:r>
          </a:p>
          <a:p>
            <a:pPr marL="0" lvl="1" indent="0">
              <a:lnSpc>
                <a:spcPct val="100000"/>
              </a:lnSpc>
              <a:spcBef>
                <a:spcPts val="2400"/>
              </a:spcBef>
              <a:spcAft>
                <a:spcPts val="400"/>
              </a:spcAft>
              <a:buNone/>
            </a:pPr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State Supplemental Payment declines </a:t>
            </a:r>
            <a:r>
              <a:rPr lang="en-US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(~$10m)</a:t>
            </a:r>
            <a:endParaRPr lang="en-US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Number receiving payment falls by -5% | due to reduction # disabled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Total payments fall by -8% |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typical payment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is $325 per annum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Does the tight labor market reduce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caseload?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29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318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662" y="-99212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Using Economic Metrics to Assess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5"/>
            <a:ext cx="11135169" cy="48148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Economic impact analysis has 3 steps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Determine the amount/share of spending incentivized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Determine type of spending and industries affected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Use IMPLAN to estimate multiplier effects, jobs, tax revenues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Economic metrics for MTBI, RDTC and KIZ</a:t>
            </a:r>
          </a:p>
          <a:p>
            <a:pPr lvl="1" indent="-457200">
              <a:lnSpc>
                <a:spcPct val="100000"/>
              </a:lnSpc>
            </a:pPr>
            <a:r>
              <a:rPr lang="en-US" u="sng" dirty="0">
                <a:latin typeface="Segoe UI" panose="020B0502040204020203" pitchFamily="34" charset="0"/>
                <a:cs typeface="Segoe UI" panose="020B0502040204020203" pitchFamily="34" charset="0"/>
              </a:rPr>
              <a:t>Gross ROI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and </a:t>
            </a:r>
            <a:r>
              <a:rPr lang="en-US" u="sng" dirty="0">
                <a:latin typeface="Segoe UI" panose="020B0502040204020203" pitchFamily="34" charset="0"/>
                <a:cs typeface="Segoe UI" panose="020B0502040204020203" pitchFamily="34" charset="0"/>
              </a:rPr>
              <a:t>net ROI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(deducts alternative use of monies)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GDP | labor earnings | number of jobs</a:t>
            </a:r>
          </a:p>
          <a:p>
            <a:pPr lvl="1" indent="-457200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Not possible to estimate certain spillover effects and synergies</a:t>
            </a:r>
          </a:p>
          <a:p>
            <a:pPr lvl="1" indent="-457200">
              <a:lnSpc>
                <a:spcPct val="100000"/>
              </a:lnSpc>
            </a:pPr>
            <a:r>
              <a:rPr lang="en-US" u="sng" dirty="0">
                <a:latin typeface="Segoe UI" panose="020B0502040204020203" pitchFamily="34" charset="0"/>
                <a:cs typeface="Segoe UI" panose="020B0502040204020203" pitchFamily="34" charset="0"/>
              </a:rPr>
              <a:t>Key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: incentivization parameter | use consensus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of existing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research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3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667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662" y="-99212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Organ and Bone Marrow Donation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5"/>
            <a:ext cx="11135169" cy="481488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Tax credit for paid leave due to a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living donation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by employee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Employee compensation paid up to 5 days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Also cost of replacement help + qualified misc expenses tied to leave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No firm has claimed the credit since 2014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Firms not aware of it | neither are advocacy groups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Organ/bone marrow donation usually requires 2 to 8 weeks of leave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Recommendations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Extend covered leave (e.g.,10 days) | max dollar amount (e.g., $10,000)</a:t>
            </a:r>
          </a:p>
          <a:p>
            <a:pPr lvl="1" indent="-457200">
              <a:lnSpc>
                <a:spcPct val="12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Expand program to provide direct support to donors | more outreach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4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848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662" y="-99212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Mobile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Telecom Broadband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Investment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4"/>
            <a:ext cx="11135169" cy="499427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3300" dirty="0">
                <a:latin typeface="Segoe UI" panose="020B0502040204020203" pitchFamily="34" charset="0"/>
                <a:cs typeface="Segoe UI" panose="020B0502040204020203" pitchFamily="34" charset="0"/>
              </a:rPr>
              <a:t>Credit 5% of purchase price | $5 million annual cap</a:t>
            </a:r>
          </a:p>
          <a:p>
            <a:pPr lvl="1" indent="-457200">
              <a:lnSpc>
                <a:spcPct val="110000"/>
              </a:lnSpc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Qualified broadband equipment | wireless only</a:t>
            </a:r>
          </a:p>
          <a:p>
            <a:pPr lvl="1" indent="-457200">
              <a:lnSpc>
                <a:spcPct val="110000"/>
              </a:lnSpc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Purpose: to expand availability and enhance quality</a:t>
            </a:r>
          </a:p>
          <a:p>
            <a:pPr lvl="1" indent="-457200">
              <a:lnSpc>
                <a:spcPct val="110000"/>
              </a:lnSpc>
            </a:pPr>
            <a:r>
              <a:rPr lang="en-US" sz="2800" u="sng" dirty="0">
                <a:latin typeface="Segoe UI" panose="020B0502040204020203" pitchFamily="34" charset="0"/>
                <a:cs typeface="Segoe UI" panose="020B0502040204020203" pitchFamily="34" charset="0"/>
              </a:rPr>
              <a:t>No requirement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to locate in underserved/unserved areas</a:t>
            </a:r>
          </a:p>
          <a:p>
            <a:pPr lvl="1" indent="-457200">
              <a:lnSpc>
                <a:spcPct val="110000"/>
              </a:lnSpc>
            </a:pPr>
            <a:r>
              <a:rPr lang="en-US" sz="2800" u="sng" dirty="0">
                <a:latin typeface="Segoe UI" panose="020B0502040204020203" pitchFamily="34" charset="0"/>
                <a:cs typeface="Segoe UI" panose="020B0502040204020203" pitchFamily="34" charset="0"/>
              </a:rPr>
              <a:t>No requirement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on minimum speeds</a:t>
            </a:r>
          </a:p>
          <a:p>
            <a:pPr>
              <a:lnSpc>
                <a:spcPct val="110000"/>
              </a:lnSpc>
            </a:pPr>
            <a:r>
              <a:rPr lang="en-US" sz="3300" dirty="0">
                <a:latin typeface="Segoe UI" panose="020B0502040204020203" pitchFamily="34" charset="0"/>
                <a:cs typeface="Segoe UI" panose="020B0502040204020203" pitchFamily="34" charset="0"/>
              </a:rPr>
              <a:t>24 states have a broadband incentive</a:t>
            </a:r>
          </a:p>
          <a:p>
            <a:pPr lvl="1" indent="-457200">
              <a:lnSpc>
                <a:spcPct val="110000"/>
              </a:lnSpc>
              <a:tabLst>
                <a:tab pos="854075" algn="l"/>
              </a:tabLst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But only 3 use tax credits | most use grants and allow wired investment</a:t>
            </a:r>
          </a:p>
          <a:p>
            <a:pPr>
              <a:lnSpc>
                <a:spcPct val="110000"/>
              </a:lnSpc>
            </a:pPr>
            <a:r>
              <a:rPr lang="en-US" sz="3300" dirty="0">
                <a:latin typeface="Segoe UI" panose="020B0502040204020203" pitchFamily="34" charset="0"/>
                <a:cs typeface="Segoe UI" panose="020B0502040204020203" pitchFamily="34" charset="0"/>
              </a:rPr>
              <a:t>At most, only 3 firms have claimed in any year</a:t>
            </a:r>
          </a:p>
          <a:p>
            <a:pPr lvl="1" indent="-457200">
              <a:lnSpc>
                <a:spcPct val="110000"/>
              </a:lnSpc>
              <a:tabLst>
                <a:tab pos="854075" algn="l"/>
              </a:tabLst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Credit not maxed out | FY 19-20: $3 million in awards</a:t>
            </a:r>
          </a:p>
          <a:p>
            <a:pPr lvl="1" indent="-457200">
              <a:lnSpc>
                <a:spcPct val="110000"/>
              </a:lnSpc>
              <a:tabLst>
                <a:tab pos="854075" algn="l"/>
              </a:tabLst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All credits used against tax liability | cannot be sold</a:t>
            </a:r>
          </a:p>
          <a:p>
            <a:pPr marL="6858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5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178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662" y="-99212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Mobile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Telecom Broadband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Investment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4"/>
            <a:ext cx="11135169" cy="499427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MTBI economic analysis has data and research limitations</a:t>
            </a:r>
          </a:p>
          <a:p>
            <a:pPr lvl="1" indent="-457200">
              <a:lnSpc>
                <a:spcPct val="110000"/>
              </a:lnSpc>
            </a:pPr>
            <a: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  <a:t>Does a 5% credit incentivize investment? | very few relevant studies</a:t>
            </a:r>
          </a:p>
          <a:p>
            <a:pPr lvl="1" indent="-457200">
              <a:lnSpc>
                <a:spcPct val="110000"/>
              </a:lnSpc>
            </a:pPr>
            <a: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  <a:t>Where is investment located? | data not required to be reported</a:t>
            </a:r>
          </a:p>
          <a:p>
            <a:pPr lvl="1" indent="-457200">
              <a:lnSpc>
                <a:spcPct val="110000"/>
              </a:lnSpc>
            </a:pPr>
            <a: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  <a:t>Most economic gains from extension to underserved/unserved areas</a:t>
            </a:r>
          </a:p>
          <a:p>
            <a:pPr>
              <a:lnSpc>
                <a:spcPct val="110000"/>
              </a:lnSpc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Modest economic gains | assume 10% is incentivized </a:t>
            </a:r>
          </a:p>
          <a:p>
            <a:pPr lvl="1" indent="-457200">
              <a:lnSpc>
                <a:spcPct val="110000"/>
              </a:lnSpc>
            </a:pPr>
            <a: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  <a:t>Gross ROI: 15 cents per dollar | Net ROI: 9 cents per dollar</a:t>
            </a:r>
          </a:p>
          <a:p>
            <a:pPr lvl="1" indent="-457200">
              <a:lnSpc>
                <a:spcPct val="110000"/>
              </a:lnSpc>
            </a:pPr>
            <a: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  <a:t>$5.9m GDP | $2.5m labor earnings | 39 FTEs  </a:t>
            </a:r>
          </a:p>
          <a:p>
            <a:pPr>
              <a:lnSpc>
                <a:spcPct val="110000"/>
              </a:lnSpc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Recommendations</a:t>
            </a:r>
          </a:p>
          <a:p>
            <a:pPr lvl="1" indent="-457200">
              <a:lnSpc>
                <a:spcPct val="110000"/>
              </a:lnSpc>
            </a:pPr>
            <a: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  <a:t>If retained, convert to competitive grant program</a:t>
            </a:r>
          </a:p>
          <a:p>
            <a:pPr lvl="1" indent="-457200">
              <a:lnSpc>
                <a:spcPct val="110000"/>
              </a:lnSpc>
            </a:pPr>
            <a: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  <a:t>Require investment to underserved/unserved areas</a:t>
            </a:r>
          </a:p>
          <a:p>
            <a:pPr lvl="1" indent="-457200">
              <a:lnSpc>
                <a:spcPct val="110000"/>
              </a:lnSpc>
            </a:pPr>
            <a: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  <a:t>Report metrics: location of investment, speeds, existing alternatives</a:t>
            </a:r>
          </a:p>
          <a:p>
            <a:pPr marL="6858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6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600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92" y="-107838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Research and Development Tax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5"/>
            <a:ext cx="11135169" cy="4814888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Credit 10% / 20% of Qualified Research Expenses (QRE)</a:t>
            </a:r>
          </a:p>
          <a:p>
            <a:pPr lvl="1" indent="-457200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$11m for small firms | $44m for others</a:t>
            </a:r>
          </a:p>
          <a:p>
            <a:pPr lvl="1" indent="-457200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Credit has been oversubscribed since FY 2016-17</a:t>
            </a:r>
          </a:p>
          <a:p>
            <a:pPr lvl="1" indent="-457200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Partly due to federal R&amp;D credit made permanent</a:t>
            </a:r>
          </a:p>
          <a:p>
            <a:pPr lvl="1" indent="-457200"/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Proration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factors: small 68% | large 38%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Most states offer some type of R&amp;D incentive</a:t>
            </a:r>
          </a:p>
          <a:p>
            <a:pPr lvl="1" indent="-457200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3 states dominate: CA ($1,800m), TX ($660m), MA ($242m)</a:t>
            </a:r>
          </a:p>
          <a:p>
            <a:pPr lvl="1" indent="-457200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PA offers a mid-tier dollar credit ($55m) | typical credit rates</a:t>
            </a:r>
          </a:p>
          <a:p>
            <a:pPr lvl="1" indent="-457200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All states use federal definitions for QRE</a:t>
            </a:r>
          </a:p>
          <a:p>
            <a:pPr lvl="1" indent="-457200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Nearly all use a form of an incremental base computation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marL="6858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7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421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92" y="-107838"/>
            <a:ext cx="10761784" cy="1143014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Research and Development Tax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48" y="1362075"/>
            <a:ext cx="11135169" cy="48148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R&amp;D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ax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redit has many impacts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indent="-457200">
              <a:lnSpc>
                <a:spcPct val="100000"/>
              </a:lnSpc>
              <a:tabLst>
                <a:tab pos="457200" algn="l"/>
              </a:tabLst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Consensus</a:t>
            </a:r>
            <a:r>
              <a:rPr lang="en-US" sz="2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: $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1 tax credit increases private R&amp;D spend by $1.00-$1.50</a:t>
            </a:r>
          </a:p>
          <a:p>
            <a:pPr lvl="1" indent="-457200">
              <a:lnSpc>
                <a:spcPct val="100000"/>
              </a:lnSpc>
              <a:tabLst>
                <a:tab pos="457200" algn="l"/>
              </a:tabLst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State RDTC: large firms shift R&amp;D spending (wages) into state</a:t>
            </a:r>
          </a:p>
          <a:p>
            <a:pPr lvl="1" indent="-457200">
              <a:lnSpc>
                <a:spcPct val="100000"/>
              </a:lnSpc>
              <a:tabLst>
                <a:tab pos="457200" algn="l"/>
              </a:tabLst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May increase entrepreneurial activity, but takes long time to show up</a:t>
            </a:r>
          </a:p>
          <a:p>
            <a:pPr lvl="1" indent="-457200">
              <a:lnSpc>
                <a:spcPct val="100000"/>
              </a:lnSpc>
              <a:tabLst>
                <a:tab pos="457200" algn="l"/>
              </a:tabLst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Significant reduction of CNIT for large firms that claim every year</a:t>
            </a:r>
          </a:p>
          <a:p>
            <a:pPr lvl="1" indent="-457200">
              <a:lnSpc>
                <a:spcPct val="100000"/>
              </a:lnSpc>
              <a:tabLst>
                <a:tab pos="457200" algn="l"/>
              </a:tabLst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en-US" sz="2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lows 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to target industries | pay high </a:t>
            </a:r>
            <a:r>
              <a:rPr lang="en-US" sz="2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wages | 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many export based</a:t>
            </a:r>
          </a:p>
          <a:p>
            <a:pPr marL="0" lvl="1" indent="0">
              <a:lnSpc>
                <a:spcPct val="100000"/>
              </a:lnSpc>
              <a:spcBef>
                <a:spcPts val="2400"/>
              </a:spcBef>
              <a:spcAft>
                <a:spcPts val="400"/>
              </a:spcAft>
              <a:buNone/>
            </a:pPr>
            <a:r>
              <a:rPr lang="en-US" sz="3000" b="1" dirty="0">
                <a:latin typeface="Segoe UI" panose="020B0502040204020203" pitchFamily="34" charset="0"/>
                <a:cs typeface="Segoe UI" panose="020B0502040204020203" pitchFamily="34" charset="0"/>
              </a:rPr>
              <a:t>Economic </a:t>
            </a:r>
            <a:r>
              <a:rPr lang="en-US" sz="3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impacts</a:t>
            </a:r>
            <a:endParaRPr lang="en-US" sz="30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indent="-457200">
              <a:lnSpc>
                <a:spcPct val="100000"/>
              </a:lnSpc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Gross ROI: 16 cents per dollar | Net ROI: 12 cents per dollar</a:t>
            </a:r>
          </a:p>
          <a:p>
            <a:pPr lvl="1" indent="-457200">
              <a:lnSpc>
                <a:spcPct val="100000"/>
              </a:lnSpc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915 FTEs | typical salary ranges $80k to $95k</a:t>
            </a:r>
          </a:p>
          <a:p>
            <a:pPr lvl="1" indent="-457200">
              <a:lnSpc>
                <a:spcPct val="100000"/>
              </a:lnSpc>
            </a:pP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Note: some concerns over “relabeling” </a:t>
            </a:r>
            <a:r>
              <a:rPr lang="en-US" sz="2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issue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srgbClr val="1D7E91"/>
                </a:solidFill>
              </a:rPr>
              <a:t>January 23,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03CD-1C10-4B95-9C10-42EFE8C75FC9}" type="slidenum">
              <a:rPr lang="en-US" smtClean="0">
                <a:solidFill>
                  <a:srgbClr val="1D7E91"/>
                </a:solidFill>
              </a:rPr>
              <a:t>8</a:t>
            </a:fld>
            <a:endParaRPr lang="en-US" dirty="0">
              <a:solidFill>
                <a:srgbClr val="1D7E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001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8214</TotalTime>
  <Words>3303</Words>
  <Application>Microsoft Office PowerPoint</Application>
  <PresentationFormat>Widescreen</PresentationFormat>
  <Paragraphs>939</Paragraphs>
  <Slides>30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Adobe Devanagari</vt:lpstr>
      <vt:lpstr>Arial</vt:lpstr>
      <vt:lpstr>Bookman Old Style</vt:lpstr>
      <vt:lpstr>Calibri</vt:lpstr>
      <vt:lpstr>Century Schoolbook</vt:lpstr>
      <vt:lpstr>Roboto</vt:lpstr>
      <vt:lpstr>Segoe UI</vt:lpstr>
      <vt:lpstr>Tahoma</vt:lpstr>
      <vt:lpstr>Webdings</vt:lpstr>
      <vt:lpstr>Wingdings</vt:lpstr>
      <vt:lpstr>Office Theme</vt:lpstr>
      <vt:lpstr> </vt:lpstr>
      <vt:lpstr>Tax Credit Reviews - Overview</vt:lpstr>
      <vt:lpstr>Tax Credit Reviews for Year 2</vt:lpstr>
      <vt:lpstr>Using Economic Metrics to Assess Progress</vt:lpstr>
      <vt:lpstr>Organ and Bone Marrow Donation</vt:lpstr>
      <vt:lpstr>Mobile Telecom Broadband Investment</vt:lpstr>
      <vt:lpstr>Mobile Telecom Broadband Investment</vt:lpstr>
      <vt:lpstr>Research and Development Tax Credit</vt:lpstr>
      <vt:lpstr>Research and Development Tax Credit</vt:lpstr>
      <vt:lpstr>R&amp;D Tax Credit Recommendations</vt:lpstr>
      <vt:lpstr>Keystone Innovation Zone Tax Credit</vt:lpstr>
      <vt:lpstr>KIZ Tax Credit</vt:lpstr>
      <vt:lpstr>KIZ Recommendations</vt:lpstr>
      <vt:lpstr>Department of Community and Economic Development (DCED)  </vt:lpstr>
      <vt:lpstr>DCED Actual Spend and FTEs (2018-19)</vt:lpstr>
      <vt:lpstr>General Fund Appropriations (2019-20)</vt:lpstr>
      <vt:lpstr>DCED Metric Highlights</vt:lpstr>
      <vt:lpstr>DCED Metric Highlights</vt:lpstr>
      <vt:lpstr>DCED Metric Highlights</vt:lpstr>
      <vt:lpstr> </vt:lpstr>
      <vt:lpstr>Department of Health  (DOH)  </vt:lpstr>
      <vt:lpstr>DOH Actual Spend and FTE (2018-19)</vt:lpstr>
      <vt:lpstr>DOH GF Appropriations (2019-20)</vt:lpstr>
      <vt:lpstr>DOH Metric Highlights</vt:lpstr>
      <vt:lpstr>DOH Metric Highlights (cont)</vt:lpstr>
      <vt:lpstr>Department of Human Services (DHS)  Part 1 (2020):  MA, SNAP, TANF, Child Support (50%) Part 2 (2021):  Mental Health, Institutions, Youth (20%) Part 3 (2022):  Long-Term Living, Child Development (30%) </vt:lpstr>
      <vt:lpstr>DHS Actual Spend and FTEs (2018-19)</vt:lpstr>
      <vt:lpstr>DHS GF Appropriations (2019-20)</vt:lpstr>
      <vt:lpstr>DHS Metric Highlights</vt:lpstr>
      <vt:lpstr>DHS Metric Highlights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Lesley Rompalo</dc:creator>
  <cp:lastModifiedBy>Kara Hale</cp:lastModifiedBy>
  <cp:revision>1210</cp:revision>
  <cp:lastPrinted>2020-01-17T14:41:24Z</cp:lastPrinted>
  <dcterms:created xsi:type="dcterms:W3CDTF">2016-11-10T18:53:40Z</dcterms:created>
  <dcterms:modified xsi:type="dcterms:W3CDTF">2020-02-27T20:42:33Z</dcterms:modified>
</cp:coreProperties>
</file>